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4" r:id="rId29"/>
    <p:sldId id="285" r:id="rId30"/>
    <p:sldId id="283" r:id="rId31"/>
    <p:sldId id="286" r:id="rId32"/>
    <p:sldId id="287" r:id="rId33"/>
    <p:sldId id="288" r:id="rId34"/>
    <p:sldId id="289" r:id="rId35"/>
    <p:sldId id="290" r:id="rId36"/>
    <p:sldId id="291" r:id="rId37"/>
    <p:sldId id="292" r:id="rId38"/>
    <p:sldId id="294" r:id="rId39"/>
    <p:sldId id="293" r:id="rId40"/>
    <p:sldId id="295" r:id="rId41"/>
    <p:sldId id="296" r:id="rId42"/>
    <p:sldId id="299" r:id="rId43"/>
    <p:sldId id="300" r:id="rId44"/>
    <p:sldId id="301" r:id="rId45"/>
    <p:sldId id="297" r:id="rId46"/>
    <p:sldId id="298"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388" autoAdjust="0"/>
  </p:normalViewPr>
  <p:slideViewPr>
    <p:cSldViewPr>
      <p:cViewPr varScale="1">
        <p:scale>
          <a:sx n="70" d="100"/>
          <a:sy n="70" d="100"/>
        </p:scale>
        <p:origin x="-1158" y="-90"/>
      </p:cViewPr>
      <p:guideLst>
        <p:guide orient="horz" pos="2160"/>
        <p:guide pos="2880"/>
      </p:guideLst>
    </p:cSldViewPr>
  </p:slideViewPr>
  <p:outlineViewPr>
    <p:cViewPr>
      <p:scale>
        <a:sx n="33" d="100"/>
        <a:sy n="33" d="100"/>
      </p:scale>
      <p:origin x="0" y="467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BBF5EA7-C2F3-49BE-BD5D-18DA42D570F5}" type="datetimeFigureOut">
              <a:rPr lang="en-US"/>
              <a:pPr>
                <a:defRPr/>
              </a:pPr>
              <a:t>10/19/2012</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410BB5B0-E8A4-4268-B893-697637359AF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CC9CF89-A87A-451F-82B2-A099A0602114}" type="datetimeFigureOut">
              <a:rPr lang="en-US"/>
              <a:pPr>
                <a:defRPr/>
              </a:pPr>
              <a:t>10/19/2012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EF8C5B1-00CC-4993-85DF-A18DEBDF8E2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2C2E165-F787-4B62-AE58-EABD794E8615}" type="datetimeFigureOut">
              <a:rPr lang="en-US"/>
              <a:pPr>
                <a:defRPr/>
              </a:pPr>
              <a:t>10/19/2012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77E737-3F31-4B10-ADE9-B15FAA4343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06A396-9DCF-4EF4-8C36-9E9474401485}" type="datetimeFigureOut">
              <a:rPr lang="en-US"/>
              <a:pPr>
                <a:defRPr/>
              </a:pPr>
              <a:t>10/19/2012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5157D39-1132-45DB-B7DE-3C866AF24CC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B41AA4B-8162-44F0-BBE0-EE655A6CC6C6}" type="datetimeFigureOut">
              <a:rPr lang="en-US"/>
              <a:pPr>
                <a:defRPr/>
              </a:pPr>
              <a:t>10/19/2012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26D5CA-2392-406B-845F-3DA390C217A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7501CAF-2279-411E-A7C1-02B3475F188F}" type="datetimeFigureOut">
              <a:rPr lang="en-US"/>
              <a:pPr>
                <a:defRPr/>
              </a:pPr>
              <a:t>10/19/2012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0BF7099-2FAB-446B-B2C3-7E9246AF6EE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081D46C-A208-4295-9848-6CC45DDF2BBF}" type="datetimeFigureOut">
              <a:rPr lang="en-US"/>
              <a:pPr>
                <a:defRPr/>
              </a:pPr>
              <a:t>10/19/2012</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37E14A0-794E-4762-A2B1-E97BFC37931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FE1F5E9-5667-4A18-962E-67467C3CDC03}" type="datetimeFigureOut">
              <a:rPr lang="en-US"/>
              <a:pPr>
                <a:defRPr/>
              </a:pPr>
              <a:t>10/19/2012</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13617EE-D390-496F-9674-86BC33D0976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4E80FE9-F74C-469A-B878-13399A106711}" type="datetimeFigureOut">
              <a:rPr lang="en-US"/>
              <a:pPr>
                <a:defRPr/>
              </a:pPr>
              <a:t>10/19/2012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B072086-5FF9-46FC-8E0E-FA039CD7F1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638A613-420D-41A9-9DF9-AD62E2A11DC8}" type="datetimeFigureOut">
              <a:rPr lang="en-US"/>
              <a:pPr>
                <a:defRPr/>
              </a:pPr>
              <a:t>10/19/2012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FB9FA2B-5BEC-4039-A298-56DC1EC7DCB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C303C4B-A1E1-4764-9060-430DE3001735}" type="datetimeFigureOut">
              <a:rPr lang="en-US"/>
              <a:pPr>
                <a:defRPr/>
              </a:pPr>
              <a:t>10/19/2012</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7AC1CD8-97B8-49FE-9703-A6613E062CE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5778F92-E270-40BE-88FE-07215156B5E9}" type="datetimeFigureOut">
              <a:rPr lang="en-US"/>
              <a:pPr>
                <a:defRPr/>
              </a:pPr>
              <a:t>10/19/2012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63276FF5-18D7-4C21-8B9E-9F57F4289548}"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1" r:id="rId7"/>
    <p:sldLayoutId id="2147483690" r:id="rId8"/>
    <p:sldLayoutId id="2147483698" r:id="rId9"/>
    <p:sldLayoutId id="2147483689" r:id="rId10"/>
    <p:sldLayoutId id="214748368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Arial" charset="0"/>
        </a:defRPr>
      </a:lvl2pPr>
      <a:lvl3pPr algn="l" rtl="0" fontAlgn="base">
        <a:spcBef>
          <a:spcPct val="0"/>
        </a:spcBef>
        <a:spcAft>
          <a:spcPct val="0"/>
        </a:spcAft>
        <a:defRPr sz="5000">
          <a:solidFill>
            <a:schemeClr val="tx2"/>
          </a:solidFill>
          <a:latin typeface="Arial" charset="0"/>
        </a:defRPr>
      </a:lvl3pPr>
      <a:lvl4pPr algn="l" rtl="0" fontAlgn="base">
        <a:spcBef>
          <a:spcPct val="0"/>
        </a:spcBef>
        <a:spcAft>
          <a:spcPct val="0"/>
        </a:spcAft>
        <a:defRPr sz="5000">
          <a:solidFill>
            <a:schemeClr val="tx2"/>
          </a:solidFill>
          <a:latin typeface="Arial" charset="0"/>
        </a:defRPr>
      </a:lvl4pPr>
      <a:lvl5pPr algn="l" rtl="0" fontAlgn="base">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Arial" charset="0"/>
        </a:defRPr>
      </a:lvl6pPr>
      <a:lvl7pPr marL="914400" algn="l" rtl="0" fontAlgn="base">
        <a:spcBef>
          <a:spcPct val="0"/>
        </a:spcBef>
        <a:spcAft>
          <a:spcPct val="0"/>
        </a:spcAft>
        <a:defRPr sz="5000">
          <a:solidFill>
            <a:schemeClr val="tx2"/>
          </a:solidFill>
          <a:latin typeface="Arial" charset="0"/>
        </a:defRPr>
      </a:lvl7pPr>
      <a:lvl8pPr marL="1371600" algn="l" rtl="0" fontAlgn="base">
        <a:spcBef>
          <a:spcPct val="0"/>
        </a:spcBef>
        <a:spcAft>
          <a:spcPct val="0"/>
        </a:spcAft>
        <a:defRPr sz="5000">
          <a:solidFill>
            <a:schemeClr val="tx2"/>
          </a:solidFill>
          <a:latin typeface="Arial" charset="0"/>
        </a:defRPr>
      </a:lvl8pPr>
      <a:lvl9pPr marL="1828800" algn="l" rtl="0" fontAlgn="base">
        <a:spcBef>
          <a:spcPct val="0"/>
        </a:spcBef>
        <a:spcAft>
          <a:spcPct val="0"/>
        </a:spcAft>
        <a:defRPr sz="5000">
          <a:solidFill>
            <a:schemeClr val="tx2"/>
          </a:solidFill>
          <a:latin typeface="Arial" charset="0"/>
        </a:defRPr>
      </a:lvl9pPr>
    </p:titleStyle>
    <p:bodyStyle>
      <a:lvl1pPr marL="273050" indent="-273050" algn="l" rtl="0" fontAlgn="base">
        <a:spcBef>
          <a:spcPct val="20000"/>
        </a:spcBef>
        <a:spcAft>
          <a:spcPct val="0"/>
        </a:spcAft>
        <a:buClr>
          <a:srgbClr val="E66C7D"/>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E66C7D"/>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6BB76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7851648" cy="2743200"/>
          </a:xfrm>
        </p:spPr>
        <p:txBody>
          <a:bodyPr>
            <a:normAutofit fontScale="90000"/>
          </a:bodyPr>
          <a:lstStyle/>
          <a:p>
            <a:pPr algn="ctr" fontAlgn="auto">
              <a:spcAft>
                <a:spcPts val="0"/>
              </a:spcAft>
              <a:defRPr/>
            </a:pPr>
            <a:r>
              <a:rPr lang="en-US" dirty="0" smtClean="0"/>
              <a:t>Evidence Based Practice</a:t>
            </a:r>
            <a:br>
              <a:rPr lang="en-US" dirty="0" smtClean="0"/>
            </a:br>
            <a:r>
              <a:rPr lang="en-US" sz="5300" dirty="0" smtClean="0"/>
              <a:t>Jean Watson’s </a:t>
            </a:r>
            <a:br>
              <a:rPr lang="en-US" sz="5300" dirty="0" smtClean="0"/>
            </a:br>
            <a:r>
              <a:rPr lang="en-US" sz="5300" dirty="0" smtClean="0"/>
              <a:t>Theory of Caring</a:t>
            </a:r>
            <a:endParaRPr lang="en-US" sz="5300" dirty="0"/>
          </a:p>
        </p:txBody>
      </p:sp>
      <p:sp>
        <p:nvSpPr>
          <p:cNvPr id="13314" name="Subtitle 2"/>
          <p:cNvSpPr>
            <a:spLocks noGrp="1"/>
          </p:cNvSpPr>
          <p:nvPr>
            <p:ph type="subTitle" idx="1"/>
          </p:nvPr>
        </p:nvSpPr>
        <p:spPr>
          <a:xfrm>
            <a:off x="609600" y="4800600"/>
            <a:ext cx="7778750" cy="1600200"/>
          </a:xfrm>
        </p:spPr>
        <p:txBody>
          <a:bodyPr/>
          <a:lstStyle/>
          <a:p>
            <a:pPr marR="0" algn="ctr"/>
            <a:r>
              <a:rPr lang="en-US" sz="2800" smtClean="0"/>
              <a:t>Deidre Bringold, Jennifer Edgell, Tammy Garcia, </a:t>
            </a:r>
          </a:p>
          <a:p>
            <a:pPr marR="0" algn="ctr"/>
            <a:r>
              <a:rPr lang="en-US" sz="2800" smtClean="0"/>
              <a:t>Jessica Hull, Jody Montgomery, Carol Young</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a:r>
              <a:rPr lang="en-US" smtClean="0"/>
              <a:t>Research Review #1</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This study was very informative and most definitely related to Watson’s theory of caring. </a:t>
            </a:r>
          </a:p>
          <a:p>
            <a:pPr marL="274320" indent="-274320" fontAlgn="auto">
              <a:spcAft>
                <a:spcPts val="0"/>
              </a:spcAft>
              <a:buClr>
                <a:schemeClr val="accent3"/>
              </a:buClr>
              <a:buFont typeface="Wingdings 2"/>
              <a:buChar char=""/>
              <a:defRPr/>
            </a:pPr>
            <a:r>
              <a:rPr lang="en-US" dirty="0" smtClean="0"/>
              <a:t>I think that this information could be used to help build curriculum in nursing programs based on the art of healing rather curing. </a:t>
            </a:r>
          </a:p>
          <a:p>
            <a:pPr marL="274320" indent="-274320" fontAlgn="auto">
              <a:spcAft>
                <a:spcPts val="0"/>
              </a:spcAft>
              <a:buClr>
                <a:schemeClr val="accent3"/>
              </a:buClr>
              <a:buFont typeface="Wingdings 2"/>
              <a:buChar char=""/>
              <a:defRPr/>
            </a:pPr>
            <a:r>
              <a:rPr lang="en-US" dirty="0" smtClean="0"/>
              <a:t>Far too often we focus on the disease and medications and studies that we forget about the caring aspect of nursing. </a:t>
            </a:r>
          </a:p>
          <a:p>
            <a:pPr marL="274320" indent="-274320" fontAlgn="auto">
              <a:spcAft>
                <a:spcPts val="0"/>
              </a:spcAft>
              <a:buClr>
                <a:schemeClr val="accent3"/>
              </a:buClr>
              <a:buFont typeface="Wingdings 2"/>
              <a:buChar char=""/>
              <a:defRPr/>
            </a:pPr>
            <a:r>
              <a:rPr lang="en-US" dirty="0" smtClean="0"/>
              <a:t>This information could be used to help build programs based on the positive effects for patients and overall nursing relationships.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ctr"/>
            <a:r>
              <a:rPr lang="en-US" smtClean="0"/>
              <a:t>Research Review #1</a:t>
            </a:r>
          </a:p>
        </p:txBody>
      </p:sp>
      <p:sp>
        <p:nvSpPr>
          <p:cNvPr id="23554"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Halcon , L, Chlan, L, Kreitzer, M, &amp; Leonard, B. (2003). Complimentary therapies and healing practices: faculty/student beliefs, attitudes and implications for nursing education. </a:t>
            </a:r>
            <a:r>
              <a:rPr lang="en-US" i="1" smtClean="0"/>
              <a:t>Journal of Professional Nursing</a:t>
            </a:r>
            <a:r>
              <a:rPr lang="en-US" smtClean="0"/>
              <a:t>, </a:t>
            </a:r>
            <a:r>
              <a:rPr lang="en-US" i="1" smtClean="0"/>
              <a:t>19</a:t>
            </a:r>
            <a:r>
              <a:rPr lang="en-US" smtClean="0"/>
              <a:t>(6), Retrieved from http://www.professionalnursing.org/article/S8755-7223(03)00133-9/pdf doi: 10.1016/S8755-7223(03)00133-9 </a:t>
            </a:r>
          </a:p>
          <a:p>
            <a:pPr>
              <a:buFont typeface="Wingdings 2" pitchFamily="18" charset="2"/>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smtClean="0"/>
              <a:t>Research Review #2</a:t>
            </a:r>
          </a:p>
        </p:txBody>
      </p:sp>
      <p:sp>
        <p:nvSpPr>
          <p:cNvPr id="24578" name="Content Placeholder 2"/>
          <p:cNvSpPr>
            <a:spLocks noGrp="1"/>
          </p:cNvSpPr>
          <p:nvPr>
            <p:ph idx="1"/>
          </p:nvPr>
        </p:nvSpPr>
        <p:spPr/>
        <p:txBody>
          <a:bodyPr/>
          <a:lstStyle/>
          <a:p>
            <a:r>
              <a:rPr lang="en-US" smtClean="0"/>
              <a:t>Watson’s idea of building relationships was conveyed in this study by having the patient share information about himself/herself to the caregiver by using the Tree of Life posters. </a:t>
            </a:r>
          </a:p>
          <a:p>
            <a:r>
              <a:rPr lang="en-US" smtClean="0"/>
              <a:t>These posters allowed the patients to talk to the nurse about certain subjects they were comfortable talking about. </a:t>
            </a:r>
          </a:p>
          <a:p>
            <a:r>
              <a:rPr lang="en-US" smtClean="0"/>
              <a:t>The facility was able to come up with this idea using Watson’s theory of human caring as their foundation.</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algn="ctr"/>
            <a:r>
              <a:rPr lang="en-US" smtClean="0"/>
              <a:t>Research Review #2</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None/>
              <a:defRPr/>
            </a:pPr>
            <a:r>
              <a:rPr lang="en-US" dirty="0" smtClean="0"/>
              <a:t>Research Findings</a:t>
            </a:r>
          </a:p>
          <a:p>
            <a:pPr marL="274320" indent="-274320" fontAlgn="auto">
              <a:spcAft>
                <a:spcPts val="0"/>
              </a:spcAft>
              <a:buClr>
                <a:schemeClr val="accent3"/>
              </a:buClr>
              <a:buFont typeface="Wingdings 2"/>
              <a:buChar char=""/>
              <a:defRPr/>
            </a:pPr>
            <a:r>
              <a:rPr lang="en-US" dirty="0" smtClean="0"/>
              <a:t>The facilities saw that they needed to improve their relationship between nurses and patients. </a:t>
            </a:r>
          </a:p>
          <a:p>
            <a:pPr marL="274320" indent="-274320" fontAlgn="auto">
              <a:spcAft>
                <a:spcPts val="0"/>
              </a:spcAft>
              <a:buClr>
                <a:schemeClr val="accent3"/>
              </a:buClr>
              <a:buFont typeface="Wingdings 2"/>
              <a:buChar char=""/>
              <a:defRPr/>
            </a:pPr>
            <a:r>
              <a:rPr lang="en-US" dirty="0" smtClean="0"/>
              <a:t>The hospital piloted this program called the Tree of Life, in which, the facility had the patients pick topics of importance to them and write them on a tree poster. </a:t>
            </a:r>
          </a:p>
          <a:p>
            <a:pPr marL="274320" indent="-274320" fontAlgn="auto">
              <a:spcAft>
                <a:spcPts val="0"/>
              </a:spcAft>
              <a:buClr>
                <a:schemeClr val="accent3"/>
              </a:buClr>
              <a:buFont typeface="Wingdings 2"/>
              <a:buChar char=""/>
              <a:defRPr/>
            </a:pPr>
            <a:r>
              <a:rPr lang="en-US" dirty="0" smtClean="0"/>
              <a:t>When a nurse goes in to a patient’s room they are to pick a topic from the tree that the patient put on the tree, and discuss that topic with the patient so that they can build more meaningful relationships.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a:r>
              <a:rPr lang="en-US" smtClean="0"/>
              <a:t>Research Review #2</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This program was proposed in hopes that it would make patients feel like they are really being cared for, and aren’t just another duty to perform on the nurses busy list of things to do. </a:t>
            </a:r>
          </a:p>
          <a:p>
            <a:pPr marL="274320" indent="-274320" fontAlgn="auto">
              <a:spcAft>
                <a:spcPts val="0"/>
              </a:spcAft>
              <a:buClr>
                <a:schemeClr val="accent3"/>
              </a:buClr>
              <a:buFont typeface="Wingdings 2"/>
              <a:buChar char=""/>
              <a:defRPr/>
            </a:pPr>
            <a:r>
              <a:rPr lang="en-US" dirty="0" smtClean="0"/>
              <a:t>This study was done in rehabilitation sub-acute units, with diagnoses such as stroke, hip or knee replacements. </a:t>
            </a:r>
          </a:p>
          <a:p>
            <a:pPr marL="274320" indent="-274320" fontAlgn="auto">
              <a:spcAft>
                <a:spcPts val="0"/>
              </a:spcAft>
              <a:buClr>
                <a:schemeClr val="accent3"/>
              </a:buClr>
              <a:buFont typeface="Wingdings 2"/>
              <a:buChar char=""/>
              <a:defRPr/>
            </a:pPr>
            <a:r>
              <a:rPr lang="en-US" dirty="0" smtClean="0"/>
              <a:t>During this study the researchers noticed, based on surveys the participants took before and after the study, that there was an improvement in the quality of care given to the patients by the nurses.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a:r>
              <a:rPr lang="en-US" smtClean="0"/>
              <a:t>Research Review #2</a:t>
            </a:r>
          </a:p>
        </p:txBody>
      </p:sp>
      <p:sp>
        <p:nvSpPr>
          <p:cNvPr id="27650" name="Content Placeholder 2"/>
          <p:cNvSpPr>
            <a:spLocks noGrp="1"/>
          </p:cNvSpPr>
          <p:nvPr>
            <p:ph idx="1"/>
          </p:nvPr>
        </p:nvSpPr>
        <p:spPr/>
        <p:txBody>
          <a:bodyPr/>
          <a:lstStyle/>
          <a:p>
            <a:pPr>
              <a:buFont typeface="Wingdings 2" pitchFamily="18" charset="2"/>
              <a:buNone/>
            </a:pPr>
            <a:r>
              <a:rPr lang="en-US" smtClean="0"/>
              <a:t>Limitations</a:t>
            </a:r>
          </a:p>
          <a:p>
            <a:r>
              <a:rPr lang="en-US" smtClean="0"/>
              <a:t>This study was a little biased as they only used patients that volunteered.  </a:t>
            </a:r>
          </a:p>
          <a:p>
            <a:r>
              <a:rPr lang="en-US" smtClean="0"/>
              <a:t>There was not a control group. </a:t>
            </a:r>
          </a:p>
          <a:p>
            <a:r>
              <a:rPr lang="en-US" smtClean="0"/>
              <a:t>The facility used a limited amount of patients, and these patients volunteered to be in the study.  </a:t>
            </a:r>
          </a:p>
          <a:p>
            <a:r>
              <a:rPr lang="en-US" smtClean="0"/>
              <a:t>With the busyness of the hospital the facility was not the ideal location to perform this research. </a:t>
            </a:r>
          </a:p>
          <a:p>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Research Review #2</a:t>
            </a:r>
          </a:p>
        </p:txBody>
      </p:sp>
      <p:sp>
        <p:nvSpPr>
          <p:cNvPr id="28674" name="Content Placeholder 2"/>
          <p:cNvSpPr>
            <a:spLocks noGrp="1"/>
          </p:cNvSpPr>
          <p:nvPr>
            <p:ph idx="1"/>
          </p:nvPr>
        </p:nvSpPr>
        <p:spPr/>
        <p:txBody>
          <a:bodyPr/>
          <a:lstStyle/>
          <a:p>
            <a:pPr>
              <a:buFont typeface="Wingdings 2" pitchFamily="18" charset="2"/>
              <a:buNone/>
            </a:pPr>
            <a:r>
              <a:rPr lang="en-US" smtClean="0"/>
              <a:t>Implications</a:t>
            </a:r>
          </a:p>
          <a:p>
            <a:r>
              <a:rPr lang="en-US" smtClean="0"/>
              <a:t>This Tree of Life program is a simple way to address the need for nurses to build relationships with their patients. </a:t>
            </a:r>
          </a:p>
          <a:p>
            <a:r>
              <a:rPr lang="en-US" smtClean="0"/>
              <a:t>This program could be generalized to hospitals in most places in the United State to improve the quality of care. </a:t>
            </a:r>
          </a:p>
          <a:p>
            <a:r>
              <a:rPr lang="en-US" smtClean="0"/>
              <a:t>If nurses continue to build these relationships nurses can gain more information about their patients, which will help improve how nurses care for patients.</a:t>
            </a:r>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ctr"/>
            <a:r>
              <a:rPr lang="en-US" smtClean="0"/>
              <a:t>Research Review #2</a:t>
            </a:r>
          </a:p>
        </p:txBody>
      </p:sp>
      <p:sp>
        <p:nvSpPr>
          <p:cNvPr id="29698"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Pipe, T.B., Mishark, K., Hansen, P., Hentz, J.G., Hartsell, Z.(2010). Rediscovering the Art of Healing Connection by creating the Tree of Life Poster; A  Pilot Program for Hospitalized Older Adults. </a:t>
            </a:r>
            <a:r>
              <a:rPr lang="en-US" i="1" smtClean="0"/>
              <a:t>Journal of Gerontological Nursing</a:t>
            </a:r>
            <a:r>
              <a:rPr lang="en-US" smtClean="0"/>
              <a:t>, 36(6), 47-56.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ctr"/>
            <a:r>
              <a:rPr lang="en-US" smtClean="0"/>
              <a:t>Research Review #3</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Hypertension affects many people.  </a:t>
            </a:r>
          </a:p>
          <a:p>
            <a:pPr marL="274320" indent="-274320" fontAlgn="auto">
              <a:spcAft>
                <a:spcPts val="0"/>
              </a:spcAft>
              <a:buClr>
                <a:schemeClr val="accent3"/>
              </a:buClr>
              <a:buFont typeface="Wingdings 2"/>
              <a:buChar char=""/>
              <a:defRPr/>
            </a:pPr>
            <a:r>
              <a:rPr lang="en-US" dirty="0" smtClean="0"/>
              <a:t>As nurses, we can have a positive effect on our patients with the care we give to treat hypertension.  </a:t>
            </a:r>
          </a:p>
          <a:p>
            <a:pPr marL="274320" indent="-274320" fontAlgn="auto">
              <a:spcAft>
                <a:spcPts val="0"/>
              </a:spcAft>
              <a:buClr>
                <a:schemeClr val="accent3"/>
              </a:buClr>
              <a:buFont typeface="Wingdings 2"/>
              <a:buChar char=""/>
              <a:defRPr/>
            </a:pPr>
            <a:r>
              <a:rPr lang="en-US" dirty="0" smtClean="0"/>
              <a:t>By using Watson’s Caring Model as a guide a study was done comparing care given by nurse researchers to patients with hypertension.</a:t>
            </a:r>
          </a:p>
          <a:p>
            <a:pPr marL="274320" indent="-274320" fontAlgn="auto">
              <a:spcAft>
                <a:spcPts val="0"/>
              </a:spcAft>
              <a:buClr>
                <a:schemeClr val="accent3"/>
              </a:buClr>
              <a:buFont typeface="Wingdings 2"/>
              <a:buChar char=""/>
              <a:defRPr/>
            </a:pPr>
            <a:r>
              <a:rPr lang="en-US" dirty="0" smtClean="0"/>
              <a:t> The goal of the study was “to determine the effectiveness of a nurse’s caring relationship according to Watson’s Caring Model on the blood pressure and the quality of life of patients with hypertension”. (Erci et al., 2003)</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algn="ctr"/>
            <a:r>
              <a:rPr lang="en-US" smtClean="0"/>
              <a:t>Research Review #3</a:t>
            </a:r>
          </a:p>
        </p:txBody>
      </p:sp>
      <p:sp>
        <p:nvSpPr>
          <p:cNvPr id="31746" name="Content Placeholder 2"/>
          <p:cNvSpPr>
            <a:spLocks noGrp="1"/>
          </p:cNvSpPr>
          <p:nvPr>
            <p:ph idx="1"/>
          </p:nvPr>
        </p:nvSpPr>
        <p:spPr/>
        <p:txBody>
          <a:bodyPr/>
          <a:lstStyle/>
          <a:p>
            <a:r>
              <a:rPr lang="en-US" smtClean="0"/>
              <a:t>The study took place in Turkey in 2000 with 52 hypertensive patients from four healthcare units.  </a:t>
            </a:r>
          </a:p>
          <a:p>
            <a:r>
              <a:rPr lang="en-US" smtClean="0"/>
              <a:t>Pre and post tests were given.  </a:t>
            </a:r>
          </a:p>
          <a:p>
            <a:r>
              <a:rPr lang="en-US" smtClean="0"/>
              <a:t>Nurse researchers were trained to utilize Watson’s Caring Model. </a:t>
            </a:r>
          </a:p>
          <a:p>
            <a:r>
              <a:rPr lang="en-US" smtClean="0"/>
              <a:t>The patients were visited for three months on a weekly basis.</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algn="ctr"/>
            <a:r>
              <a:rPr lang="en-US" smtClean="0"/>
              <a:t>Nursing Model</a:t>
            </a:r>
          </a:p>
        </p:txBody>
      </p:sp>
      <p:sp>
        <p:nvSpPr>
          <p:cNvPr id="14338" name="Content Placeholder 2"/>
          <p:cNvSpPr>
            <a:spLocks noGrp="1"/>
          </p:cNvSpPr>
          <p:nvPr>
            <p:ph idx="1"/>
          </p:nvPr>
        </p:nvSpPr>
        <p:spPr/>
        <p:txBody>
          <a:bodyPr/>
          <a:lstStyle/>
          <a:p>
            <a:r>
              <a:rPr lang="en-US" smtClean="0"/>
              <a:t>The evidenced based research presented in this journal is Jean Watson’s theory of caring. </a:t>
            </a:r>
          </a:p>
          <a:p>
            <a:r>
              <a:rPr lang="en-US" smtClean="0"/>
              <a:t>The theory focuses on caring for the patient as a whole, mind, body and soul rather than as an illness. </a:t>
            </a:r>
          </a:p>
          <a:p>
            <a:r>
              <a:rPr lang="en-US" smtClean="0"/>
              <a:t>This theory dwells on the importance of building meaningful relationships between nurses and patients instead of making patients feel as if they are nothing more than a burden that the nurse has to care for.</a:t>
            </a:r>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t>Research Review #3</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None/>
              <a:defRPr/>
            </a:pPr>
            <a:r>
              <a:rPr lang="en-US" dirty="0" smtClean="0"/>
              <a:t>Research Questions</a:t>
            </a:r>
          </a:p>
          <a:p>
            <a:pPr marL="274320" indent="-274320" fontAlgn="auto">
              <a:spcAft>
                <a:spcPts val="0"/>
              </a:spcAft>
              <a:buClr>
                <a:schemeClr val="accent3"/>
              </a:buClr>
              <a:buFont typeface="Wingdings 2"/>
              <a:buChar char=""/>
              <a:defRPr/>
            </a:pPr>
            <a:r>
              <a:rPr lang="en-US" dirty="0" smtClean="0"/>
              <a:t>How does the Watson Caring Model affect quality of life and blood pressure? </a:t>
            </a:r>
          </a:p>
          <a:p>
            <a:pPr marL="274320" indent="-274320" fontAlgn="auto">
              <a:spcAft>
                <a:spcPts val="0"/>
              </a:spcAft>
              <a:buClr>
                <a:schemeClr val="accent3"/>
              </a:buClr>
              <a:buFont typeface="Wingdings 2"/>
              <a:buChar char=""/>
              <a:defRPr/>
            </a:pPr>
            <a:r>
              <a:rPr lang="en-US" dirty="0" smtClean="0"/>
              <a:t>Is there a correlation between quality of life and blood pressure?”  (Erci et al., 2003)</a:t>
            </a:r>
          </a:p>
          <a:p>
            <a:pPr marL="274320" indent="-274320" fontAlgn="auto">
              <a:spcAft>
                <a:spcPts val="0"/>
              </a:spcAft>
              <a:buClr>
                <a:schemeClr val="accent3"/>
              </a:buClr>
              <a:buFont typeface="Wingdings 2"/>
              <a:buNone/>
              <a:defRPr/>
            </a:pPr>
            <a:r>
              <a:rPr lang="en-US" dirty="0" smtClean="0"/>
              <a:t>Aim</a:t>
            </a:r>
          </a:p>
          <a:p>
            <a:pPr marL="274320" indent="-274320" fontAlgn="auto">
              <a:spcAft>
                <a:spcPts val="0"/>
              </a:spcAft>
              <a:buClr>
                <a:schemeClr val="accent3"/>
              </a:buClr>
              <a:buFont typeface="Wingdings 2"/>
              <a:buChar char=""/>
              <a:defRPr/>
            </a:pPr>
            <a:r>
              <a:rPr lang="en-US" dirty="0" smtClean="0"/>
              <a:t>To determine the relationship between the quality of life and hypertension, and the effect of Watson’s Caring Model on the quality of life and the blood pressure of a group of patients with hypertension in Erzurum, Turkey.”  (Erci et al., 2003)</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ctr"/>
            <a:r>
              <a:rPr lang="en-US" smtClean="0"/>
              <a:t>Research Review #3</a:t>
            </a:r>
          </a:p>
        </p:txBody>
      </p:sp>
      <p:sp>
        <p:nvSpPr>
          <p:cNvPr id="33794" name="Content Placeholder 2"/>
          <p:cNvSpPr>
            <a:spLocks noGrp="1"/>
          </p:cNvSpPr>
          <p:nvPr>
            <p:ph idx="1"/>
          </p:nvPr>
        </p:nvSpPr>
        <p:spPr/>
        <p:txBody>
          <a:bodyPr/>
          <a:lstStyle/>
          <a:p>
            <a:r>
              <a:rPr lang="en-US" smtClean="0"/>
              <a:t>Nurse researchers used Watson’s Caring Model and the 10 carative factors.  </a:t>
            </a:r>
          </a:p>
          <a:p>
            <a:r>
              <a:rPr lang="en-US" smtClean="0"/>
              <a:t>Mind-body-spirit is the basis of Watson’s care plus understanding how to comfort the patient, educate and offer compassion.  </a:t>
            </a:r>
          </a:p>
          <a:p>
            <a:r>
              <a:rPr lang="en-US" smtClean="0"/>
              <a:t>The goal was to establish a trusting and caring relationship which would lead to compliance.  </a:t>
            </a:r>
          </a:p>
          <a:p>
            <a:r>
              <a:rPr lang="en-US" smtClean="0"/>
              <a:t>Previous teaching regarding hypertension was that it would “go away”.</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smtClean="0"/>
              <a:t>Research Review #3</a:t>
            </a:r>
          </a:p>
        </p:txBody>
      </p:sp>
      <p:sp>
        <p:nvSpPr>
          <p:cNvPr id="3" name="Content Placeholder 2"/>
          <p:cNvSpPr>
            <a:spLocks noGrp="1"/>
          </p:cNvSpPr>
          <p:nvPr>
            <p:ph idx="1"/>
          </p:nvPr>
        </p:nvSpPr>
        <p:spPr>
          <a:xfrm>
            <a:off x="457200" y="1935163"/>
            <a:ext cx="8229600" cy="4694237"/>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Patients hypertension began to improve as the caring relationship and the understanding of the disease, diet was understood and followed and researchers “created a healing environment at all levels (physical as well as nonphysical)”  (Erci et al., 2003).</a:t>
            </a:r>
          </a:p>
          <a:p>
            <a:pPr marL="274320" indent="-274320" fontAlgn="auto">
              <a:spcAft>
                <a:spcPts val="0"/>
              </a:spcAft>
              <a:buClr>
                <a:schemeClr val="accent3"/>
              </a:buClr>
              <a:buFont typeface="Wingdings 2"/>
              <a:buChar char=""/>
              <a:defRPr/>
            </a:pPr>
            <a:r>
              <a:rPr lang="en-US" dirty="0" smtClean="0"/>
              <a:t>Patients were educated on diet, exercise, medication compliance, coping with stress and measuring blood pressure regularly.  </a:t>
            </a:r>
          </a:p>
          <a:p>
            <a:pPr marL="274320" indent="-274320" fontAlgn="auto">
              <a:spcAft>
                <a:spcPts val="0"/>
              </a:spcAft>
              <a:buClr>
                <a:schemeClr val="accent3"/>
              </a:buClr>
              <a:buFont typeface="Wingdings 2"/>
              <a:buChar char=""/>
              <a:defRPr/>
            </a:pPr>
            <a:r>
              <a:rPr lang="en-US" dirty="0" smtClean="0"/>
              <a:t>Some researchers noted a relationship between education and nursing care given to the patient with an increase in quality of life.</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algn="ctr"/>
            <a:r>
              <a:rPr lang="en-US" smtClean="0"/>
              <a:t>Research Review #3</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US" dirty="0" smtClean="0"/>
              <a:t>Researchers believe the results of the study concluded Watson’s Caring Model increased quality of life and decreased blood pressure.  </a:t>
            </a:r>
          </a:p>
          <a:p>
            <a:pPr marL="274320" indent="-274320" fontAlgn="auto">
              <a:spcAft>
                <a:spcPts val="0"/>
              </a:spcAft>
              <a:buClr>
                <a:schemeClr val="accent3"/>
              </a:buClr>
              <a:buFont typeface="Wingdings 2"/>
              <a:buChar char=""/>
              <a:defRPr/>
            </a:pPr>
            <a:r>
              <a:rPr lang="en-US" dirty="0" smtClean="0"/>
              <a:t>“The researchers believe that this is because the model considers persons holistically together with their physical, psychological and social environment, and increases problem solve capacity.”  (Erci et al., 2003)</a:t>
            </a:r>
          </a:p>
          <a:p>
            <a:pPr marL="274320" indent="-274320" fontAlgn="auto">
              <a:spcAft>
                <a:spcPts val="0"/>
              </a:spcAft>
              <a:buClr>
                <a:schemeClr val="accent3"/>
              </a:buClr>
              <a:buFont typeface="Wingdings 2"/>
              <a:buChar char=""/>
              <a:defRPr/>
            </a:pPr>
            <a:r>
              <a:rPr lang="en-US" dirty="0" smtClean="0"/>
              <a:t>According to this study, Watson’s Caring Model can be recommended in the future for nurses to use for their hypertensive patients to lower their blood pressure and improve the quality of life.</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ctr"/>
            <a:r>
              <a:rPr lang="en-US" smtClean="0"/>
              <a:t>Research Review #3</a:t>
            </a:r>
          </a:p>
        </p:txBody>
      </p:sp>
      <p:sp>
        <p:nvSpPr>
          <p:cNvPr id="36866"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Erci, B., Sayan, A., Tortumluoglu, G., Kilic, D., Sahin, O., &amp; Gungormus, Z.  (2003)  The effectiveness of watson’s caring model on the quality of life and blood pressure of patient’s with hypertension.  </a:t>
            </a:r>
            <a:r>
              <a:rPr lang="en-US" i="1" smtClean="0"/>
              <a:t>Journal of Advanced Nursing</a:t>
            </a:r>
            <a:r>
              <a:rPr lang="en-US" smtClean="0"/>
              <a:t>, 41(2), 130-139.</a:t>
            </a:r>
          </a:p>
          <a:p>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algn="ctr"/>
            <a:r>
              <a:rPr lang="en-US" smtClean="0"/>
              <a:t>Research Review #4</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en-US" dirty="0" smtClean="0"/>
              <a:t>Two surveys: </a:t>
            </a:r>
          </a:p>
          <a:p>
            <a:pPr marL="274320" indent="-274320" fontAlgn="auto">
              <a:spcAft>
                <a:spcPts val="0"/>
              </a:spcAft>
              <a:buClr>
                <a:schemeClr val="accent3"/>
              </a:buClr>
              <a:buFont typeface="Wingdings 2"/>
              <a:buNone/>
              <a:defRPr/>
            </a:pPr>
            <a:r>
              <a:rPr lang="en-US" dirty="0" smtClean="0"/>
              <a:t>1) Caring Factory survey (CFS)-the patient’s perspective</a:t>
            </a:r>
          </a:p>
          <a:p>
            <a:pPr marL="274320" indent="-274320" fontAlgn="auto">
              <a:spcAft>
                <a:spcPts val="0"/>
              </a:spcAft>
              <a:buClr>
                <a:schemeClr val="accent3"/>
              </a:buClr>
              <a:buFont typeface="Wingdings 2"/>
              <a:buChar char=""/>
              <a:defRPr/>
            </a:pPr>
            <a:r>
              <a:rPr lang="en-US" dirty="0" smtClean="0"/>
              <a:t>20 items to assess the patient’s perspective of care from the nurse</a:t>
            </a:r>
          </a:p>
          <a:p>
            <a:pPr marL="274320" indent="-274320" fontAlgn="auto">
              <a:spcAft>
                <a:spcPts val="0"/>
              </a:spcAft>
              <a:buClr>
                <a:schemeClr val="accent3"/>
              </a:buClr>
              <a:buFont typeface="Wingdings 2"/>
              <a:buChar char=""/>
              <a:defRPr/>
            </a:pPr>
            <a:r>
              <a:rPr lang="en-US" dirty="0" smtClean="0"/>
              <a:t>Scoring on a 7 point Likert Scale</a:t>
            </a:r>
          </a:p>
          <a:p>
            <a:pPr marL="274320" indent="-274320" fontAlgn="auto">
              <a:spcAft>
                <a:spcPts val="0"/>
              </a:spcAft>
              <a:buClr>
                <a:schemeClr val="accent3"/>
              </a:buClr>
              <a:buFont typeface="Wingdings 2"/>
              <a:buChar char=""/>
              <a:defRPr/>
            </a:pPr>
            <a:r>
              <a:rPr lang="en-US" dirty="0" smtClean="0"/>
              <a:t>Score of 7 indicates the highest agreement to the statement</a:t>
            </a:r>
          </a:p>
          <a:p>
            <a:pPr marL="274320" indent="-274320" fontAlgn="auto">
              <a:spcAft>
                <a:spcPts val="0"/>
              </a:spcAft>
              <a:buClr>
                <a:schemeClr val="accent3"/>
              </a:buClr>
              <a:buFont typeface="Wingdings 2"/>
              <a:buChar char=""/>
              <a:defRPr/>
            </a:pPr>
            <a:r>
              <a:rPr lang="en-US" dirty="0" smtClean="0"/>
              <a:t>Score of 4 indicates neutral agreement to the statement</a:t>
            </a:r>
          </a:p>
          <a:p>
            <a:pPr marL="274320" indent="-274320" fontAlgn="auto">
              <a:spcAft>
                <a:spcPts val="0"/>
              </a:spcAft>
              <a:buClr>
                <a:schemeClr val="accent3"/>
              </a:buClr>
              <a:buFont typeface="Wingdings 2"/>
              <a:buChar char=""/>
              <a:defRPr/>
            </a:pPr>
            <a:r>
              <a:rPr lang="en-US" dirty="0" smtClean="0"/>
              <a:t>Score of 1 indicates the least agreement to the statement</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algn="ctr"/>
            <a:r>
              <a:rPr lang="en-US" smtClean="0"/>
              <a:t>Research Review #4</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en-US" dirty="0" smtClean="0"/>
              <a:t>2) Health Care Environment Survey  (HES)-the nurse’s perspective on her working environment</a:t>
            </a:r>
          </a:p>
          <a:p>
            <a:pPr marL="274320" indent="-274320" fontAlgn="auto">
              <a:spcAft>
                <a:spcPts val="0"/>
              </a:spcAft>
              <a:buClr>
                <a:schemeClr val="accent3"/>
              </a:buClr>
              <a:buFont typeface="Wingdings 2"/>
              <a:buChar char=""/>
              <a:defRPr/>
            </a:pPr>
            <a:r>
              <a:rPr lang="en-US" dirty="0" smtClean="0"/>
              <a:t>86 items to assess the staff perception of the work environment including</a:t>
            </a:r>
          </a:p>
          <a:p>
            <a:pPr marL="274320" indent="-274320" fontAlgn="auto">
              <a:spcAft>
                <a:spcPts val="0"/>
              </a:spcAft>
              <a:buClr>
                <a:schemeClr val="accent3"/>
              </a:buClr>
              <a:buFont typeface="Wingdings 2"/>
              <a:buChar char=""/>
              <a:defRPr/>
            </a:pPr>
            <a:r>
              <a:rPr lang="en-US" dirty="0" smtClean="0"/>
              <a:t>Relationships with managers, coworkers, physicians</a:t>
            </a:r>
          </a:p>
          <a:p>
            <a:pPr marL="274320" indent="-274320" fontAlgn="auto">
              <a:spcAft>
                <a:spcPts val="0"/>
              </a:spcAft>
              <a:buClr>
                <a:schemeClr val="accent3"/>
              </a:buClr>
              <a:buFont typeface="Wingdings 2"/>
              <a:buChar char=""/>
              <a:defRPr/>
            </a:pPr>
            <a:r>
              <a:rPr lang="en-US" dirty="0" smtClean="0"/>
              <a:t>Scoring on a 7 point Likert Scale</a:t>
            </a:r>
          </a:p>
          <a:p>
            <a:pPr marL="274320" indent="-274320" fontAlgn="auto">
              <a:spcAft>
                <a:spcPts val="0"/>
              </a:spcAft>
              <a:buClr>
                <a:schemeClr val="accent3"/>
              </a:buClr>
              <a:buFont typeface="Wingdings 2"/>
              <a:buChar char=""/>
              <a:defRPr/>
            </a:pPr>
            <a:r>
              <a:rPr lang="en-US" dirty="0" smtClean="0"/>
              <a:t>Score of 7 indicates the highest agreement to the statement</a:t>
            </a:r>
          </a:p>
          <a:p>
            <a:pPr marL="274320" indent="-274320" fontAlgn="auto">
              <a:spcAft>
                <a:spcPts val="0"/>
              </a:spcAft>
              <a:buClr>
                <a:schemeClr val="accent3"/>
              </a:buClr>
              <a:buFont typeface="Wingdings 2"/>
              <a:buChar char=""/>
              <a:defRPr/>
            </a:pPr>
            <a:r>
              <a:rPr lang="en-US" dirty="0" smtClean="0"/>
              <a:t>Score of 4 indicates neutral agreement to the statement</a:t>
            </a:r>
          </a:p>
          <a:p>
            <a:pPr marL="274320" indent="-274320" fontAlgn="auto">
              <a:spcAft>
                <a:spcPts val="0"/>
              </a:spcAft>
              <a:buClr>
                <a:schemeClr val="accent3"/>
              </a:buClr>
              <a:buFont typeface="Wingdings 2"/>
              <a:buChar char=""/>
              <a:defRPr/>
            </a:pPr>
            <a:r>
              <a:rPr lang="en-US" dirty="0" smtClean="0"/>
              <a:t>Score of 1 indicates the least agreement to the statement</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algn="ctr"/>
            <a:r>
              <a:rPr lang="en-US" smtClean="0"/>
              <a:t>Research Review #4</a:t>
            </a:r>
          </a:p>
        </p:txBody>
      </p:sp>
      <p:sp>
        <p:nvSpPr>
          <p:cNvPr id="3" name="Content Placeholder 2"/>
          <p:cNvSpPr>
            <a:spLocks noGrp="1"/>
          </p:cNvSpPr>
          <p:nvPr>
            <p:ph idx="1"/>
          </p:nvPr>
        </p:nvSpPr>
        <p:spPr>
          <a:xfrm>
            <a:off x="228600" y="1935163"/>
            <a:ext cx="8915400" cy="4694237"/>
          </a:xfrm>
        </p:spPr>
        <p:txBody>
          <a:bodyPr>
            <a:normAutofit fontScale="85000" lnSpcReduction="10000"/>
          </a:bodyPr>
          <a:lstStyle/>
          <a:p>
            <a:pPr marL="274320" indent="-274320" fontAlgn="auto">
              <a:spcAft>
                <a:spcPts val="0"/>
              </a:spcAft>
              <a:buClr>
                <a:schemeClr val="accent3"/>
              </a:buClr>
              <a:buFont typeface="Wingdings 2"/>
              <a:buChar char=""/>
              <a:defRPr/>
            </a:pPr>
            <a:r>
              <a:rPr lang="en-US" dirty="0" smtClean="0"/>
              <a:t>85 pairs of nurse/patient</a:t>
            </a:r>
          </a:p>
          <a:p>
            <a:pPr marL="274320" indent="-274320" fontAlgn="auto">
              <a:spcAft>
                <a:spcPts val="0"/>
              </a:spcAft>
              <a:buClr>
                <a:schemeClr val="accent3"/>
              </a:buClr>
              <a:buFont typeface="Wingdings 2"/>
              <a:buChar char=""/>
              <a:defRPr/>
            </a:pPr>
            <a:r>
              <a:rPr lang="en-US" dirty="0" smtClean="0"/>
              <a:t>Data Analysis from both evaluations</a:t>
            </a:r>
          </a:p>
          <a:p>
            <a:pPr marL="274320" indent="-274320" fontAlgn="auto">
              <a:spcAft>
                <a:spcPts val="0"/>
              </a:spcAft>
              <a:buClr>
                <a:schemeClr val="accent3"/>
              </a:buClr>
              <a:buFont typeface="Wingdings 2"/>
              <a:buChar char=""/>
              <a:defRPr/>
            </a:pPr>
            <a:r>
              <a:rPr lang="en-US" dirty="0" smtClean="0"/>
              <a:t>Data was correlated to profile the nurses identified as the most caring</a:t>
            </a:r>
          </a:p>
          <a:p>
            <a:pPr marL="274320" indent="-274320" fontAlgn="auto">
              <a:spcAft>
                <a:spcPts val="0"/>
              </a:spcAft>
              <a:buClr>
                <a:schemeClr val="accent3"/>
              </a:buClr>
              <a:buFont typeface="Wingdings 2"/>
              <a:buNone/>
              <a:defRPr/>
            </a:pPr>
            <a:r>
              <a:rPr lang="en-US" dirty="0" smtClean="0"/>
              <a:t>The findings:</a:t>
            </a:r>
          </a:p>
          <a:p>
            <a:pPr marL="274320" indent="-274320" fontAlgn="auto">
              <a:spcAft>
                <a:spcPts val="0"/>
              </a:spcAft>
              <a:buClr>
                <a:schemeClr val="accent3"/>
              </a:buClr>
              <a:buFont typeface="Wingdings 2"/>
              <a:buChar char=""/>
              <a:defRPr/>
            </a:pPr>
            <a:r>
              <a:rPr lang="en-US" dirty="0" smtClean="0"/>
              <a:t>The most caring nurses work scheduled hours, not more</a:t>
            </a:r>
          </a:p>
          <a:p>
            <a:pPr marL="274320" indent="-274320" fontAlgn="auto">
              <a:spcAft>
                <a:spcPts val="0"/>
              </a:spcAft>
              <a:buClr>
                <a:schemeClr val="accent3"/>
              </a:buClr>
              <a:buFont typeface="Wingdings 2"/>
              <a:buChar char=""/>
              <a:defRPr/>
            </a:pPr>
            <a:r>
              <a:rPr lang="en-US" dirty="0" smtClean="0"/>
              <a:t>Age of nurse didn’t matter.  The most caring nurses in the study did have the most professional experience regardless of age.</a:t>
            </a:r>
          </a:p>
          <a:p>
            <a:pPr marL="274320" indent="-274320" fontAlgn="auto">
              <a:spcAft>
                <a:spcPts val="0"/>
              </a:spcAft>
              <a:buClr>
                <a:schemeClr val="accent3"/>
              </a:buClr>
              <a:buFont typeface="Wingdings 2"/>
              <a:buChar char=""/>
              <a:defRPr/>
            </a:pPr>
            <a:r>
              <a:rPr lang="en-US" dirty="0" smtClean="0"/>
              <a:t>The most caring nurses were most affected by stress in relationships with patients</a:t>
            </a:r>
          </a:p>
          <a:p>
            <a:pPr marL="274320" indent="-274320" fontAlgn="auto">
              <a:spcAft>
                <a:spcPts val="0"/>
              </a:spcAft>
              <a:buClr>
                <a:schemeClr val="accent3"/>
              </a:buClr>
              <a:buFont typeface="Wingdings 2"/>
              <a:buChar char=""/>
              <a:defRPr/>
            </a:pPr>
            <a:r>
              <a:rPr lang="en-US" dirty="0" smtClean="0"/>
              <a:t>They enjoyed coworker relationships</a:t>
            </a:r>
          </a:p>
          <a:p>
            <a:pPr marL="274320" indent="-274320" fontAlgn="auto">
              <a:spcAft>
                <a:spcPts val="0"/>
              </a:spcAft>
              <a:buClr>
                <a:schemeClr val="accent3"/>
              </a:buClr>
              <a:buFont typeface="Wingdings 2"/>
              <a:buChar char=""/>
              <a:defRPr/>
            </a:pPr>
            <a:r>
              <a:rPr lang="en-US" dirty="0" smtClean="0"/>
              <a:t>They most often provided the continuity of care from admission to discharge</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algn="ctr"/>
            <a:r>
              <a:rPr lang="en-US" smtClean="0"/>
              <a:t>Research Review #4</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None/>
              <a:defRPr/>
            </a:pPr>
            <a:r>
              <a:rPr lang="en-US" dirty="0" smtClean="0"/>
              <a:t>Limitations of the study</a:t>
            </a:r>
          </a:p>
          <a:p>
            <a:pPr marL="274320" indent="-274320" fontAlgn="auto">
              <a:spcAft>
                <a:spcPts val="0"/>
              </a:spcAft>
              <a:buClr>
                <a:schemeClr val="accent3"/>
              </a:buClr>
              <a:buFont typeface="Wingdings 2"/>
              <a:buChar char=""/>
              <a:defRPr/>
            </a:pPr>
            <a:r>
              <a:rPr lang="en-US" dirty="0" smtClean="0"/>
              <a:t>New area of study</a:t>
            </a:r>
          </a:p>
          <a:p>
            <a:pPr marL="274320" indent="-274320" fontAlgn="auto">
              <a:spcAft>
                <a:spcPts val="0"/>
              </a:spcAft>
              <a:buClr>
                <a:schemeClr val="accent3"/>
              </a:buClr>
              <a:buFont typeface="Wingdings 2"/>
              <a:buChar char=""/>
              <a:defRPr/>
            </a:pPr>
            <a:r>
              <a:rPr lang="en-US" dirty="0" smtClean="0"/>
              <a:t>Research for theoretical studies are not fully developed</a:t>
            </a:r>
          </a:p>
          <a:p>
            <a:pPr marL="274320" indent="-274320" fontAlgn="auto">
              <a:spcAft>
                <a:spcPts val="0"/>
              </a:spcAft>
              <a:buClr>
                <a:schemeClr val="accent3"/>
              </a:buClr>
              <a:buFont typeface="Wingdings 2"/>
              <a:buChar char=""/>
              <a:defRPr/>
            </a:pPr>
            <a:r>
              <a:rPr lang="en-US" dirty="0" smtClean="0"/>
              <a:t>Liberal statistical parameters</a:t>
            </a:r>
          </a:p>
          <a:p>
            <a:pPr marL="274320" indent="-274320" fontAlgn="auto">
              <a:spcAft>
                <a:spcPts val="0"/>
              </a:spcAft>
              <a:buClr>
                <a:schemeClr val="accent3"/>
              </a:buClr>
              <a:buFont typeface="Wingdings 2"/>
              <a:buChar char=""/>
              <a:defRPr/>
            </a:pPr>
            <a:r>
              <a:rPr lang="en-US" dirty="0" smtClean="0"/>
              <a:t>Small sample size</a:t>
            </a:r>
          </a:p>
          <a:p>
            <a:pPr marL="274320" indent="-274320" fontAlgn="auto">
              <a:spcAft>
                <a:spcPts val="0"/>
              </a:spcAft>
              <a:buClr>
                <a:schemeClr val="accent3"/>
              </a:buClr>
              <a:buFont typeface="Wingdings 2"/>
              <a:buNone/>
              <a:defRPr/>
            </a:pPr>
            <a:r>
              <a:rPr lang="en-US" dirty="0" smtClean="0"/>
              <a:t>Implications for Practice</a:t>
            </a:r>
          </a:p>
          <a:p>
            <a:pPr marL="274320" indent="-274320" fontAlgn="auto">
              <a:spcAft>
                <a:spcPts val="0"/>
              </a:spcAft>
              <a:buClr>
                <a:schemeClr val="accent3"/>
              </a:buClr>
              <a:buFont typeface="Wingdings 2"/>
              <a:buChar char=""/>
              <a:defRPr/>
            </a:pPr>
            <a:r>
              <a:rPr lang="en-US" dirty="0" smtClean="0"/>
              <a:t>The ability to have a “profile” of a caring nurse</a:t>
            </a:r>
          </a:p>
          <a:p>
            <a:pPr marL="274320" indent="-274320" fontAlgn="auto">
              <a:spcAft>
                <a:spcPts val="0"/>
              </a:spcAft>
              <a:buClr>
                <a:schemeClr val="accent3"/>
              </a:buClr>
              <a:buFont typeface="Wingdings 2"/>
              <a:buChar char=""/>
              <a:defRPr/>
            </a:pPr>
            <a:r>
              <a:rPr lang="en-US" dirty="0" smtClean="0"/>
              <a:t>Help educators develop a curriculum that helps prepare “caritas” nurses</a:t>
            </a:r>
          </a:p>
          <a:p>
            <a:pPr marL="274320" indent="-274320" fontAlgn="auto">
              <a:spcAft>
                <a:spcPts val="0"/>
              </a:spcAft>
              <a:buClr>
                <a:schemeClr val="accent3"/>
              </a:buClr>
              <a:buFont typeface="Wingdings 2"/>
              <a:buChar char=""/>
              <a:defRPr/>
            </a:pPr>
            <a:r>
              <a:rPr lang="en-US" dirty="0" smtClean="0"/>
              <a:t>Better patient outcomes if the patient feels a connective relationship with the nurse</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ctr"/>
            <a:r>
              <a:rPr lang="en-US" smtClean="0"/>
              <a:t>Research Review #4</a:t>
            </a:r>
          </a:p>
        </p:txBody>
      </p:sp>
      <p:sp>
        <p:nvSpPr>
          <p:cNvPr id="41986" name="Content Placeholder 2"/>
          <p:cNvSpPr>
            <a:spLocks noGrp="1"/>
          </p:cNvSpPr>
          <p:nvPr>
            <p:ph idx="1"/>
          </p:nvPr>
        </p:nvSpPr>
        <p:spPr/>
        <p:txBody>
          <a:bodyPr/>
          <a:lstStyle/>
          <a:p>
            <a:pPr>
              <a:buFont typeface="Wingdings 2" pitchFamily="18" charset="2"/>
              <a:buNone/>
            </a:pPr>
            <a:r>
              <a:rPr lang="en-US" smtClean="0"/>
              <a:t>Critical Reflection</a:t>
            </a:r>
          </a:p>
          <a:p>
            <a:r>
              <a:rPr lang="en-US" smtClean="0"/>
              <a:t>Further studies needed</a:t>
            </a:r>
          </a:p>
          <a:p>
            <a:r>
              <a:rPr lang="en-US" smtClean="0"/>
              <a:t>Restore core values and caring back into healthcare</a:t>
            </a:r>
          </a:p>
          <a:p>
            <a:r>
              <a:rPr lang="en-US" smtClean="0"/>
              <a:t>Better patient outcomes?</a:t>
            </a:r>
          </a:p>
          <a:p>
            <a:pPr lvl="1"/>
            <a:r>
              <a:rPr lang="en-US" smtClean="0"/>
              <a:t>Caring nurses=Better patient outcomes?</a:t>
            </a:r>
          </a:p>
          <a:p>
            <a:pPr lvl="1"/>
            <a:r>
              <a:rPr lang="en-US" smtClean="0"/>
              <a:t>Caring nurses=cost effectiveness?</a:t>
            </a:r>
          </a:p>
          <a:p>
            <a:r>
              <a:rPr lang="en-US" smtClean="0"/>
              <a:t>Personality tests prior to employment-caring test prior to employment?</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algn="ctr"/>
            <a:r>
              <a:rPr lang="en-US" smtClean="0"/>
              <a:t>Rationale</a:t>
            </a:r>
          </a:p>
        </p:txBody>
      </p:sp>
      <p:sp>
        <p:nvSpPr>
          <p:cNvPr id="3" name="Content Placeholder 2"/>
          <p:cNvSpPr>
            <a:spLocks noGrp="1"/>
          </p:cNvSpPr>
          <p:nvPr>
            <p:ph idx="1"/>
          </p:nvPr>
        </p:nvSpPr>
        <p:spPr/>
        <p:txBody>
          <a:bodyPr>
            <a:normAutofit fontScale="85000" lnSpcReduction="10000"/>
          </a:bodyPr>
          <a:lstStyle/>
          <a:p>
            <a:pPr marL="274320" indent="-274320" fontAlgn="auto">
              <a:spcAft>
                <a:spcPts val="0"/>
              </a:spcAft>
              <a:buClr>
                <a:schemeClr val="accent3"/>
              </a:buClr>
              <a:buFont typeface="Wingdings 2"/>
              <a:buChar char=""/>
              <a:defRPr/>
            </a:pPr>
            <a:r>
              <a:rPr lang="en-US" dirty="0" smtClean="0"/>
              <a:t>The rationale for using this theory as a frame work for practice is to explore alternative ways to help our patients.</a:t>
            </a:r>
          </a:p>
          <a:p>
            <a:pPr marL="274320" indent="-274320" fontAlgn="auto">
              <a:spcAft>
                <a:spcPts val="0"/>
              </a:spcAft>
              <a:buClr>
                <a:schemeClr val="accent3"/>
              </a:buClr>
              <a:buFont typeface="Wingdings 2"/>
              <a:buChar char=""/>
              <a:defRPr/>
            </a:pPr>
            <a:r>
              <a:rPr lang="en-US" dirty="0" smtClean="0"/>
              <a:t>Nursing is far more than curing a patient. </a:t>
            </a:r>
          </a:p>
          <a:p>
            <a:pPr marL="274320" indent="-274320" fontAlgn="auto">
              <a:spcAft>
                <a:spcPts val="0"/>
              </a:spcAft>
              <a:buClr>
                <a:schemeClr val="accent3"/>
              </a:buClr>
              <a:buFont typeface="Wingdings 2"/>
              <a:buChar char=""/>
              <a:defRPr/>
            </a:pPr>
            <a:r>
              <a:rPr lang="en-US" dirty="0" smtClean="0"/>
              <a:t>Nursing is about healing, not only body, but mind and soul as well. </a:t>
            </a:r>
          </a:p>
          <a:p>
            <a:pPr marL="274320" indent="-274320" fontAlgn="auto">
              <a:spcAft>
                <a:spcPts val="0"/>
              </a:spcAft>
              <a:buClr>
                <a:schemeClr val="accent3"/>
              </a:buClr>
              <a:buFont typeface="Wingdings 2"/>
              <a:buChar char=""/>
              <a:defRPr/>
            </a:pPr>
            <a:r>
              <a:rPr lang="en-US" dirty="0" smtClean="0"/>
              <a:t>Watson, discuss paradigms that can help nurture a strong healing relationship between the patient and nurse that embraces the patient as a whole.</a:t>
            </a:r>
          </a:p>
          <a:p>
            <a:pPr marL="274320" indent="-274320" fontAlgn="auto">
              <a:spcAft>
                <a:spcPts val="0"/>
              </a:spcAft>
              <a:buClr>
                <a:schemeClr val="accent3"/>
              </a:buClr>
              <a:buFont typeface="Wingdings 2"/>
              <a:buChar char=""/>
              <a:defRPr/>
            </a:pPr>
            <a:r>
              <a:rPr lang="en-US" dirty="0" smtClean="0"/>
              <a:t>Nurses can build relationships with their patients.</a:t>
            </a:r>
          </a:p>
          <a:p>
            <a:pPr marL="274320" indent="-274320" fontAlgn="auto">
              <a:spcAft>
                <a:spcPts val="0"/>
              </a:spcAft>
              <a:buClr>
                <a:schemeClr val="accent3"/>
              </a:buClr>
              <a:buFont typeface="Wingdings 2"/>
              <a:buChar char=""/>
              <a:defRPr/>
            </a:pPr>
            <a:r>
              <a:rPr lang="en-US" dirty="0" smtClean="0"/>
              <a:t>These relationships will improve the patient’s quality of care because the patient will trust the nurse more and open up to the nurse about different things that might be beneficial for the patient’s medical care.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algn="ctr"/>
            <a:r>
              <a:rPr lang="en-US" smtClean="0"/>
              <a:t>Research Review #4</a:t>
            </a:r>
          </a:p>
        </p:txBody>
      </p:sp>
      <p:sp>
        <p:nvSpPr>
          <p:cNvPr id="43010"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Bent, K., Nelson, J., Persky, G.J., Watson, J., (2008).  Creating a Profile of a Nurse Effective in Caring.  Nursing Administration Quarterly.  </a:t>
            </a:r>
            <a:r>
              <a:rPr lang="en-US" i="1" smtClean="0"/>
              <a:t>Caring Competencies for a Complex Health Care Environment:  Part 1.  </a:t>
            </a:r>
            <a:r>
              <a:rPr lang="en-US" smtClean="0"/>
              <a:t>32(1): 15-20, January/March 2008.</a:t>
            </a:r>
          </a:p>
          <a:p>
            <a:pPr>
              <a:buFont typeface="Wingdings 2" pitchFamily="18" charset="2"/>
              <a:buNone/>
            </a:pP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algn="ctr"/>
            <a:r>
              <a:rPr lang="en-US" smtClean="0"/>
              <a:t>Research Review #5</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Watson’s conceptual model of caring/healing was used study of the extraordinary and transformational experiences of nurse healers</a:t>
            </a:r>
          </a:p>
          <a:p>
            <a:pPr marL="274320" indent="-274320" fontAlgn="auto">
              <a:spcAft>
                <a:spcPts val="0"/>
              </a:spcAft>
              <a:buClr>
                <a:schemeClr val="accent3"/>
              </a:buClr>
              <a:buFont typeface="Wingdings 2"/>
              <a:buChar char=""/>
              <a:defRPr/>
            </a:pPr>
            <a:r>
              <a:rPr lang="en-US" dirty="0" smtClean="0"/>
              <a:t>11 participants selected purposively from those having a lengthy and committed experience as practitioners of healing </a:t>
            </a:r>
          </a:p>
          <a:p>
            <a:pPr marL="274320" indent="-274320" fontAlgn="auto">
              <a:spcAft>
                <a:spcPts val="0"/>
              </a:spcAft>
              <a:buClr>
                <a:schemeClr val="accent3"/>
              </a:buClr>
              <a:buFont typeface="Wingdings 2"/>
              <a:buChar char=""/>
              <a:defRPr/>
            </a:pPr>
            <a:r>
              <a:rPr lang="en-US" dirty="0" smtClean="0"/>
              <a:t>Question: “Please describe your emotional and spiritual experiences associated with your coming to be a nurse healer?”</a:t>
            </a:r>
          </a:p>
          <a:p>
            <a:pPr marL="274320" indent="-274320" fontAlgn="auto">
              <a:spcAft>
                <a:spcPts val="0"/>
              </a:spcAft>
              <a:buClr>
                <a:schemeClr val="accent3"/>
              </a:buClr>
              <a:buFont typeface="Wingdings 2"/>
              <a:buChar char=""/>
              <a:defRPr/>
            </a:pPr>
            <a:r>
              <a:rPr lang="en-US" dirty="0" smtClean="0"/>
              <a:t>The conversations were analyzed thematically using van Manen’s eclectic approach to hermeneutic phenomenology (</a:t>
            </a:r>
            <a:r>
              <a:rPr lang="en-US" dirty="0" err="1" smtClean="0"/>
              <a:t>Hemsley</a:t>
            </a:r>
            <a:r>
              <a:rPr lang="en-US" dirty="0" smtClean="0"/>
              <a:t> et al., 2006)</a:t>
            </a:r>
          </a:p>
          <a:p>
            <a:pPr marL="274320" indent="-274320" fontAlgn="auto">
              <a:spcAft>
                <a:spcPts val="0"/>
              </a:spcAft>
              <a:buClr>
                <a:schemeClr val="accent3"/>
              </a:buClr>
              <a:buFont typeface="Wingdings 2"/>
              <a:buNone/>
              <a:defRPr/>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algn="ctr"/>
            <a:r>
              <a:rPr lang="en-US" smtClean="0"/>
              <a:t>Research Review #5</a:t>
            </a:r>
          </a:p>
        </p:txBody>
      </p:sp>
      <p:sp>
        <p:nvSpPr>
          <p:cNvPr id="45058" name="Content Placeholder 2"/>
          <p:cNvSpPr>
            <a:spLocks noGrp="1"/>
          </p:cNvSpPr>
          <p:nvPr>
            <p:ph idx="1"/>
          </p:nvPr>
        </p:nvSpPr>
        <p:spPr/>
        <p:txBody>
          <a:bodyPr/>
          <a:lstStyle/>
          <a:p>
            <a:pPr>
              <a:buFont typeface="Wingdings 2" pitchFamily="18" charset="2"/>
              <a:buNone/>
            </a:pPr>
            <a:r>
              <a:rPr lang="en-US" smtClean="0"/>
              <a:t>Research findings</a:t>
            </a:r>
          </a:p>
          <a:p>
            <a:r>
              <a:rPr lang="en-US" smtClean="0"/>
              <a:t>Analysis revealed one unifying theme </a:t>
            </a:r>
          </a:p>
          <a:p>
            <a:r>
              <a:rPr lang="en-US" smtClean="0"/>
              <a:t>Walking Two Worlds </a:t>
            </a:r>
          </a:p>
          <a:p>
            <a:pPr lvl="1"/>
            <a:r>
              <a:rPr lang="en-US" smtClean="0"/>
              <a:t>Connection between the inner world of nurse healer and indigenous healer or shaman</a:t>
            </a:r>
          </a:p>
          <a:p>
            <a:pPr lvl="1"/>
            <a:r>
              <a:rPr lang="en-US" smtClean="0"/>
              <a:t>Symbolized by the eagle moving back and forth between/within different realities</a:t>
            </a:r>
          </a:p>
          <a:p>
            <a:pPr lvl="1"/>
            <a:r>
              <a:rPr lang="en-US" smtClean="0"/>
              <a:t>Played significant roles in their inner journeys</a:t>
            </a:r>
          </a:p>
          <a:p>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algn="ctr"/>
            <a:r>
              <a:rPr lang="en-US" smtClean="0"/>
              <a:t>Research Review #5</a:t>
            </a:r>
          </a:p>
        </p:txBody>
      </p:sp>
      <p:sp>
        <p:nvSpPr>
          <p:cNvPr id="3" name="Content Placeholder 2"/>
          <p:cNvSpPr>
            <a:spLocks noGrp="1"/>
          </p:cNvSpPr>
          <p:nvPr>
            <p:ph idx="1"/>
          </p:nvPr>
        </p:nvSpPr>
        <p:spPr>
          <a:xfrm>
            <a:off x="457200" y="1935163"/>
            <a:ext cx="8229600" cy="4922837"/>
          </a:xfrm>
        </p:spPr>
        <p:txBody>
          <a:bodyPr>
            <a:normAutofit lnSpcReduction="10000"/>
          </a:bodyPr>
          <a:lstStyle/>
          <a:p>
            <a:pPr marL="274320" indent="-274320" fontAlgn="auto">
              <a:spcAft>
                <a:spcPts val="0"/>
              </a:spcAft>
              <a:buClr>
                <a:schemeClr val="accent3"/>
              </a:buClr>
              <a:buFont typeface="Wingdings 2"/>
              <a:buNone/>
              <a:defRPr/>
            </a:pPr>
            <a:r>
              <a:rPr lang="en-US" dirty="0" smtClean="0"/>
              <a:t>5 essential themes</a:t>
            </a:r>
          </a:p>
          <a:p>
            <a:pPr marL="274320" indent="-274320" fontAlgn="auto">
              <a:spcAft>
                <a:spcPts val="0"/>
              </a:spcAft>
              <a:buClr>
                <a:schemeClr val="accent3"/>
              </a:buClr>
              <a:buFont typeface="Wingdings 2"/>
              <a:buNone/>
              <a:defRPr/>
            </a:pPr>
            <a:r>
              <a:rPr lang="en-US" dirty="0" smtClean="0"/>
              <a:t>1) Belonging and connecting</a:t>
            </a:r>
          </a:p>
          <a:p>
            <a:pPr marL="640080" lvl="1" indent="-246888" fontAlgn="auto">
              <a:spcAft>
                <a:spcPts val="0"/>
              </a:spcAft>
              <a:buFont typeface="Wingdings 2"/>
              <a:buChar char=""/>
              <a:defRPr/>
            </a:pPr>
            <a:r>
              <a:rPr lang="en-US" dirty="0" smtClean="0"/>
              <a:t>A journey in their lives around feeling that they belong in the world of people</a:t>
            </a:r>
          </a:p>
          <a:p>
            <a:pPr marL="640080" lvl="1" indent="-246888" fontAlgn="auto">
              <a:spcAft>
                <a:spcPts val="0"/>
              </a:spcAft>
              <a:buFont typeface="Wingdings 2"/>
              <a:buChar char=""/>
              <a:defRPr/>
            </a:pPr>
            <a:r>
              <a:rPr lang="en-US" dirty="0" smtClean="0"/>
              <a:t>Most had a sense of isolation early in life which they moved from in their own healing journeys </a:t>
            </a:r>
          </a:p>
          <a:p>
            <a:pPr marL="640080" lvl="1" indent="-246888" fontAlgn="auto">
              <a:spcAft>
                <a:spcPts val="0"/>
              </a:spcAft>
              <a:buFont typeface="Wingdings 2"/>
              <a:buChar char=""/>
              <a:defRPr/>
            </a:pPr>
            <a:r>
              <a:rPr lang="en-US" dirty="0" smtClean="0"/>
              <a:t>Within the isolation was a sense of connection with spiritual reality</a:t>
            </a:r>
          </a:p>
          <a:p>
            <a:pPr marL="274320" indent="-274320" fontAlgn="auto">
              <a:spcAft>
                <a:spcPts val="0"/>
              </a:spcAft>
              <a:buClr>
                <a:schemeClr val="accent3"/>
              </a:buClr>
              <a:buFont typeface="Wingdings 2"/>
              <a:buNone/>
              <a:defRPr/>
            </a:pPr>
            <a:r>
              <a:rPr lang="en-US" dirty="0" smtClean="0"/>
              <a:t>2) Opening to spirit</a:t>
            </a:r>
          </a:p>
          <a:p>
            <a:pPr marL="640080" lvl="1" indent="-246888" fontAlgn="auto">
              <a:spcAft>
                <a:spcPts val="0"/>
              </a:spcAft>
              <a:buFont typeface="Wingdings 2"/>
              <a:buChar char=""/>
              <a:defRPr/>
            </a:pPr>
            <a:r>
              <a:rPr lang="en-US" dirty="0" smtClean="0"/>
              <a:t>Central to the sacred journeys of the participants was the spiritual opening aligned with the life path of a healer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gn="ctr"/>
            <a:r>
              <a:rPr lang="en-US" smtClean="0"/>
              <a:t>Research Review #5</a:t>
            </a:r>
          </a:p>
        </p:txBody>
      </p:sp>
      <p:sp>
        <p:nvSpPr>
          <p:cNvPr id="47106" name="Content Placeholder 2"/>
          <p:cNvSpPr>
            <a:spLocks noGrp="1"/>
          </p:cNvSpPr>
          <p:nvPr>
            <p:ph idx="1"/>
          </p:nvPr>
        </p:nvSpPr>
        <p:spPr>
          <a:xfrm>
            <a:off x="457200" y="1935163"/>
            <a:ext cx="8686800" cy="4389437"/>
          </a:xfrm>
        </p:spPr>
        <p:txBody>
          <a:bodyPr/>
          <a:lstStyle/>
          <a:p>
            <a:pPr>
              <a:buFont typeface="Wingdings 2" pitchFamily="18" charset="2"/>
              <a:buNone/>
            </a:pPr>
            <a:r>
              <a:rPr lang="en-US" smtClean="0"/>
              <a:t>3) Summoning </a:t>
            </a:r>
          </a:p>
          <a:p>
            <a:pPr lvl="1"/>
            <a:r>
              <a:rPr lang="en-US" smtClean="0"/>
              <a:t>The transition to the path of a healer was tumultuous for some of the participants, and made against their will</a:t>
            </a:r>
          </a:p>
          <a:p>
            <a:pPr lvl="1"/>
            <a:r>
              <a:rPr lang="en-US" smtClean="0"/>
              <a:t>The participants were “summoned” to the role which is a significant concept in the study (Hemsley et al., 2006)</a:t>
            </a:r>
          </a:p>
          <a:p>
            <a:pPr>
              <a:buFont typeface="Wingdings 2" pitchFamily="18" charset="2"/>
              <a:buNone/>
            </a:pPr>
            <a:r>
              <a:rPr lang="en-US" smtClean="0"/>
              <a:t>4) Wounding and Healing Journey</a:t>
            </a:r>
          </a:p>
          <a:p>
            <a:pPr lvl="1"/>
            <a:r>
              <a:rPr lang="en-US" smtClean="0"/>
              <a:t>It was necessary for the participants to come to terms with their own “woundedness” in order to become of valuable service to others (Hemsley et al., 2006)</a:t>
            </a:r>
          </a:p>
          <a:p>
            <a:pPr lvl="1"/>
            <a:r>
              <a:rPr lang="en-US" smtClean="0"/>
              <a:t>There is value of suffering in their spiritual journeys</a:t>
            </a:r>
          </a:p>
          <a:p>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algn="ctr"/>
            <a:r>
              <a:rPr lang="en-US" smtClean="0"/>
              <a:t>Research Review #5</a:t>
            </a:r>
          </a:p>
        </p:txBody>
      </p:sp>
      <p:sp>
        <p:nvSpPr>
          <p:cNvPr id="48130" name="Content Placeholder 2"/>
          <p:cNvSpPr>
            <a:spLocks noGrp="1"/>
          </p:cNvSpPr>
          <p:nvPr>
            <p:ph idx="1"/>
          </p:nvPr>
        </p:nvSpPr>
        <p:spPr/>
        <p:txBody>
          <a:bodyPr/>
          <a:lstStyle/>
          <a:p>
            <a:pPr>
              <a:buFont typeface="Wingdings 2" pitchFamily="18" charset="2"/>
              <a:buNone/>
            </a:pPr>
            <a:r>
              <a:rPr lang="en-US" smtClean="0"/>
              <a:t>5) Living as a healer </a:t>
            </a:r>
          </a:p>
          <a:p>
            <a:pPr lvl="1"/>
            <a:r>
              <a:rPr lang="en-US" smtClean="0"/>
              <a:t>Meeting the unique challenges that living in 2 worlds requires</a:t>
            </a:r>
          </a:p>
          <a:p>
            <a:pPr lvl="1"/>
            <a:r>
              <a:rPr lang="en-US" smtClean="0"/>
              <a:t>Finding balance in living in more than one reality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algn="ctr"/>
            <a:r>
              <a:rPr lang="en-US" smtClean="0"/>
              <a:t>Research Review #5</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en-US" dirty="0" smtClean="0"/>
              <a:t>Limitations </a:t>
            </a:r>
          </a:p>
          <a:p>
            <a:pPr marL="274320" indent="-274320" fontAlgn="auto">
              <a:spcAft>
                <a:spcPts val="0"/>
              </a:spcAft>
              <a:buClr>
                <a:schemeClr val="accent3"/>
              </a:buClr>
              <a:buFont typeface="Wingdings 2"/>
              <a:buChar char=""/>
              <a:defRPr/>
            </a:pPr>
            <a:r>
              <a:rPr lang="en-US" dirty="0" smtClean="0"/>
              <a:t>Very small study, only 11 participants</a:t>
            </a:r>
          </a:p>
          <a:p>
            <a:pPr marL="274320" indent="-274320" fontAlgn="auto">
              <a:spcAft>
                <a:spcPts val="0"/>
              </a:spcAft>
              <a:buClr>
                <a:schemeClr val="accent3"/>
              </a:buClr>
              <a:buFont typeface="Wingdings 2"/>
              <a:buChar char=""/>
              <a:defRPr/>
            </a:pPr>
            <a:r>
              <a:rPr lang="en-US" dirty="0" smtClean="0"/>
              <a:t>This study was biased as they only used selected participants </a:t>
            </a:r>
          </a:p>
          <a:p>
            <a:pPr marL="274320" indent="-274320" fontAlgn="auto">
              <a:spcAft>
                <a:spcPts val="0"/>
              </a:spcAft>
              <a:buClr>
                <a:schemeClr val="accent3"/>
              </a:buClr>
              <a:buFont typeface="Wingdings 2"/>
              <a:buChar char=""/>
              <a:defRPr/>
            </a:pPr>
            <a:r>
              <a:rPr lang="en-US" dirty="0" smtClean="0"/>
              <a:t>There was not a control group</a:t>
            </a:r>
          </a:p>
          <a:p>
            <a:pPr marL="274320" indent="-274320" fontAlgn="auto">
              <a:spcAft>
                <a:spcPts val="0"/>
              </a:spcAft>
              <a:buClr>
                <a:schemeClr val="accent3"/>
              </a:buClr>
              <a:buFont typeface="Wingdings 2"/>
              <a:buChar char=""/>
              <a:defRPr/>
            </a:pPr>
            <a:r>
              <a:rPr lang="en-US" dirty="0" smtClean="0"/>
              <a:t>Results based only on the participants input, patients were not consulted</a:t>
            </a:r>
          </a:p>
          <a:p>
            <a:pPr marL="274320" indent="-274320" fontAlgn="auto">
              <a:spcAft>
                <a:spcPts val="0"/>
              </a:spcAft>
              <a:buClr>
                <a:schemeClr val="accent3"/>
              </a:buClr>
              <a:buFont typeface="Wingdings 2"/>
              <a:buNone/>
              <a:defRPr/>
            </a:pPr>
            <a:r>
              <a:rPr lang="en-US" dirty="0" smtClean="0"/>
              <a:t>Credibility</a:t>
            </a:r>
          </a:p>
          <a:p>
            <a:pPr marL="274320" indent="-274320" fontAlgn="auto">
              <a:spcAft>
                <a:spcPts val="0"/>
              </a:spcAft>
              <a:buClr>
                <a:schemeClr val="accent3"/>
              </a:buClr>
              <a:buFont typeface="Wingdings 2"/>
              <a:buChar char=""/>
              <a:defRPr/>
            </a:pPr>
            <a:r>
              <a:rPr lang="en-US" dirty="0" smtClean="0"/>
              <a:t>van Manen’s eclectic approach to hermeneutic phenomenology provides methodological congruence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algn="ctr"/>
            <a:r>
              <a:rPr lang="en-US" smtClean="0"/>
              <a:t>Research Review #5</a:t>
            </a:r>
          </a:p>
        </p:txBody>
      </p:sp>
      <p:sp>
        <p:nvSpPr>
          <p:cNvPr id="50178" name="Content Placeholder 2"/>
          <p:cNvSpPr>
            <a:spLocks noGrp="1"/>
          </p:cNvSpPr>
          <p:nvPr>
            <p:ph idx="1"/>
          </p:nvPr>
        </p:nvSpPr>
        <p:spPr/>
        <p:txBody>
          <a:bodyPr/>
          <a:lstStyle/>
          <a:p>
            <a:pPr>
              <a:buFont typeface="Wingdings 2" pitchFamily="18" charset="2"/>
              <a:buNone/>
            </a:pPr>
            <a:r>
              <a:rPr lang="en-US" smtClean="0"/>
              <a:t>Implications</a:t>
            </a:r>
          </a:p>
          <a:p>
            <a:r>
              <a:rPr lang="en-US" smtClean="0"/>
              <a:t>Revealed information regarding the deeper, transformative experiences of nurses as healers</a:t>
            </a:r>
          </a:p>
          <a:p>
            <a:r>
              <a:rPr lang="en-US" smtClean="0"/>
              <a:t>Shared consciousness of transpersonal fields</a:t>
            </a:r>
          </a:p>
          <a:p>
            <a:r>
              <a:rPr lang="en-US" smtClean="0"/>
              <a:t>Watson’s Conceptual model needs to incorporate the understanding that holistic consciousness can encompass the experience of multiple realities</a:t>
            </a:r>
          </a:p>
          <a:p>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algn="ctr"/>
            <a:r>
              <a:rPr lang="en-US" smtClean="0"/>
              <a:t>Research Review #5</a:t>
            </a:r>
          </a:p>
        </p:txBody>
      </p:sp>
      <p:sp>
        <p:nvSpPr>
          <p:cNvPr id="51202"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Hemsley, M., Glass, N., &amp; Watson, J. (2006). Taking the eagle's view: using Watson's Conceptual Model to investigate the extraordinary and transformative experiences of nurse healers. </a:t>
            </a:r>
            <a:r>
              <a:rPr lang="en-US" i="1" smtClean="0"/>
              <a:t>Holistic Nursing Practice</a:t>
            </a:r>
            <a:r>
              <a:rPr lang="en-US" smtClean="0"/>
              <a:t>, </a:t>
            </a:r>
            <a:r>
              <a:rPr lang="en-US" i="1" smtClean="0"/>
              <a:t>20</a:t>
            </a:r>
            <a:r>
              <a:rPr lang="en-US" smtClean="0"/>
              <a:t>(2), 85-94. Retrieved from CINAHL Plus with Full Text database.</a:t>
            </a:r>
          </a:p>
          <a:p>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algn="ctr"/>
            <a:r>
              <a:rPr lang="en-US" smtClean="0"/>
              <a:t>Research Review #5</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None/>
              <a:defRPr/>
            </a:pPr>
            <a:r>
              <a:rPr lang="en-US" dirty="0" smtClean="0"/>
              <a:t>Reflection</a:t>
            </a:r>
          </a:p>
          <a:p>
            <a:pPr marL="274320" indent="-274320" fontAlgn="auto">
              <a:spcAft>
                <a:spcPts val="0"/>
              </a:spcAft>
              <a:buClr>
                <a:schemeClr val="accent3"/>
              </a:buClr>
              <a:buFont typeface="Wingdings 2"/>
              <a:buChar char=""/>
              <a:defRPr/>
            </a:pPr>
            <a:r>
              <a:rPr lang="en-US" dirty="0" smtClean="0"/>
              <a:t>Healing and caring concept by Watson is more than an ideal; she states “transcendent with the coevolving human in the universe” (</a:t>
            </a:r>
            <a:r>
              <a:rPr lang="en-US" dirty="0" err="1" smtClean="0"/>
              <a:t>Hemsley</a:t>
            </a:r>
            <a:r>
              <a:rPr lang="en-US" dirty="0" smtClean="0"/>
              <a:t> et al., 2006)</a:t>
            </a:r>
          </a:p>
          <a:p>
            <a:pPr marL="274320" indent="-274320" fontAlgn="auto">
              <a:spcAft>
                <a:spcPts val="0"/>
              </a:spcAft>
              <a:buClr>
                <a:schemeClr val="accent3"/>
              </a:buClr>
              <a:buFont typeface="Wingdings 2"/>
              <a:buChar char=""/>
              <a:defRPr/>
            </a:pPr>
            <a:r>
              <a:rPr lang="en-US" dirty="0" smtClean="0"/>
              <a:t>Important to the advancement of nursing as a healing profession </a:t>
            </a:r>
          </a:p>
          <a:p>
            <a:pPr marL="274320" indent="-274320" fontAlgn="auto">
              <a:spcAft>
                <a:spcPts val="0"/>
              </a:spcAft>
              <a:buClr>
                <a:schemeClr val="accent3"/>
              </a:buClr>
              <a:buFont typeface="Wingdings 2"/>
              <a:buChar char=""/>
              <a:defRPr/>
            </a:pPr>
            <a:r>
              <a:rPr lang="en-US" dirty="0" smtClean="0"/>
              <a:t>Sharing the healers’ stories would benefit the profession</a:t>
            </a:r>
          </a:p>
          <a:p>
            <a:pPr marL="274320" indent="-274320" fontAlgn="auto">
              <a:spcAft>
                <a:spcPts val="0"/>
              </a:spcAft>
              <a:buClr>
                <a:schemeClr val="accent3"/>
              </a:buClr>
              <a:buFont typeface="Wingdings 2"/>
              <a:buChar char=""/>
              <a:defRPr/>
            </a:pPr>
            <a:r>
              <a:rPr lang="en-US" dirty="0" smtClean="0"/>
              <a:t>Opportunity to recognize how nurses can learn from each other about the innate healer in all of us</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lgn="ctr"/>
            <a:r>
              <a:rPr lang="en-US" smtClean="0"/>
              <a:t>Research Studies Selected</a:t>
            </a:r>
          </a:p>
        </p:txBody>
      </p:sp>
      <p:sp>
        <p:nvSpPr>
          <p:cNvPr id="16386" name="Content Placeholder 2"/>
          <p:cNvSpPr>
            <a:spLocks noGrp="1"/>
          </p:cNvSpPr>
          <p:nvPr>
            <p:ph idx="1"/>
          </p:nvPr>
        </p:nvSpPr>
        <p:spPr/>
        <p:txBody>
          <a:bodyPr/>
          <a:lstStyle/>
          <a:p>
            <a:r>
              <a:rPr lang="en-US" smtClean="0"/>
              <a:t>Complimentary therapies and healing practices: faculty/student beliefs, attitudes and implications for nursing education. </a:t>
            </a:r>
            <a:r>
              <a:rPr lang="en-US" i="1" smtClean="0"/>
              <a:t>Reviewed by Jessica Hull</a:t>
            </a:r>
          </a:p>
          <a:p>
            <a:r>
              <a:rPr lang="en-US" smtClean="0"/>
              <a:t>Rediscovering the Art of Healing Connection by creating the Tree of Life Poster; A  Pilot Program for Hospitalized Older Adults.  </a:t>
            </a:r>
            <a:r>
              <a:rPr lang="en-US" i="1" smtClean="0"/>
              <a:t>Reviewed by Deidre Bringold</a:t>
            </a:r>
          </a:p>
          <a:p>
            <a:r>
              <a:rPr lang="en-US" smtClean="0"/>
              <a:t>The Effectiveness of Watson’s Caring Model on the Quality of Life and Blood Pressure of Patients with Hypertension.  </a:t>
            </a:r>
            <a:r>
              <a:rPr lang="en-US" i="1" smtClean="0"/>
              <a:t>Reviewed by Carol Young</a:t>
            </a:r>
          </a:p>
          <a:p>
            <a:endParaRPr lang="en-US" i="1" smtClean="0"/>
          </a:p>
          <a:p>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algn="ctr"/>
            <a:r>
              <a:rPr lang="en-US" smtClean="0"/>
              <a:t>Research Review #6</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US" dirty="0" smtClean="0"/>
              <a:t>Depression affects many women. </a:t>
            </a:r>
          </a:p>
          <a:p>
            <a:pPr marL="274320" indent="-274320" fontAlgn="auto">
              <a:spcAft>
                <a:spcPts val="0"/>
              </a:spcAft>
              <a:buClr>
                <a:schemeClr val="accent3"/>
              </a:buClr>
              <a:buFont typeface="Wingdings 2"/>
              <a:buChar char=""/>
              <a:defRPr/>
            </a:pPr>
            <a:r>
              <a:rPr lang="en-US" dirty="0" smtClean="0"/>
              <a:t>By using Watson’s Caring Occasions to treat depressed women, we can assist female patients through this difficult time in their lives. </a:t>
            </a:r>
          </a:p>
          <a:p>
            <a:pPr marL="274320" indent="-274320" fontAlgn="auto">
              <a:spcAft>
                <a:spcPts val="0"/>
              </a:spcAft>
              <a:buClr>
                <a:schemeClr val="accent3"/>
              </a:buClr>
              <a:buFont typeface="Wingdings 2"/>
              <a:buChar char=""/>
              <a:defRPr/>
            </a:pPr>
            <a:r>
              <a:rPr lang="en-US" dirty="0" smtClean="0"/>
              <a:t>The purpose of this study was “to describe the essential structure of the lived experience of depressed women who enter therapy and experience Watson’s actual caring occasion (ACO) within the transpersonal caring relationship (TCR)” (Mullaney, 2000). </a:t>
            </a:r>
            <a:br>
              <a:rPr lang="en-US" dirty="0" smtClean="0"/>
            </a:br>
            <a:r>
              <a:rPr lang="en-US" dirty="0" smtClean="0"/>
              <a:t/>
            </a:r>
            <a:br>
              <a:rPr lang="en-US" dirty="0" smtClean="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algn="ctr"/>
            <a:r>
              <a:rPr lang="en-US" smtClean="0"/>
              <a:t>Research Review #6</a:t>
            </a:r>
          </a:p>
        </p:txBody>
      </p:sp>
      <p:sp>
        <p:nvSpPr>
          <p:cNvPr id="54274" name="Content Placeholder 2"/>
          <p:cNvSpPr>
            <a:spLocks noGrp="1"/>
          </p:cNvSpPr>
          <p:nvPr>
            <p:ph idx="1"/>
          </p:nvPr>
        </p:nvSpPr>
        <p:spPr/>
        <p:txBody>
          <a:bodyPr/>
          <a:lstStyle/>
          <a:p>
            <a:r>
              <a:rPr lang="en-US" smtClean="0"/>
              <a:t>The rationale for using this model of care was to decrease patients’ depressive episodes and reduce clinician time</a:t>
            </a:r>
          </a:p>
          <a:p>
            <a:r>
              <a:rPr lang="en-US" smtClean="0"/>
              <a:t>The study took a sample of 11 depressed women as they related their subjective experiences in therapy over 6 months</a:t>
            </a:r>
          </a:p>
          <a:p>
            <a:r>
              <a:rPr lang="en-US" smtClean="0"/>
              <a:t>All participants stated that Watson’s ACO “caused them to persist in treatment and adopt health –seeking behaviors” (Mullaney, 2000).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algn="ctr"/>
            <a:r>
              <a:rPr lang="en-US" smtClean="0"/>
              <a:t>Research Review #6</a:t>
            </a:r>
          </a:p>
        </p:txBody>
      </p:sp>
      <p:sp>
        <p:nvSpPr>
          <p:cNvPr id="55298" name="Content Placeholder 2"/>
          <p:cNvSpPr>
            <a:spLocks noGrp="1"/>
          </p:cNvSpPr>
          <p:nvPr>
            <p:ph idx="1"/>
          </p:nvPr>
        </p:nvSpPr>
        <p:spPr/>
        <p:txBody>
          <a:bodyPr/>
          <a:lstStyle/>
          <a:p>
            <a:pPr>
              <a:buFont typeface="Wingdings 2" pitchFamily="18" charset="2"/>
              <a:buNone/>
            </a:pPr>
            <a:r>
              <a:rPr lang="en-US" smtClean="0"/>
              <a:t>Limitations</a:t>
            </a:r>
          </a:p>
          <a:p>
            <a:r>
              <a:rPr lang="en-US" smtClean="0"/>
              <a:t>small study</a:t>
            </a:r>
          </a:p>
          <a:p>
            <a:r>
              <a:rPr lang="en-US" smtClean="0"/>
              <a:t>select group of participants</a:t>
            </a:r>
          </a:p>
          <a:p>
            <a:r>
              <a:rPr lang="en-US" smtClean="0"/>
              <a:t>patients, as well as care givers were consulted after the study</a:t>
            </a:r>
          </a:p>
          <a:p>
            <a:r>
              <a:rPr lang="en-US" smtClean="0"/>
              <a:t> studied 6 months </a:t>
            </a:r>
            <a:br>
              <a:rPr lang="en-US" smtClean="0"/>
            </a:b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algn="ctr"/>
            <a:r>
              <a:rPr lang="en-US" smtClean="0"/>
              <a:t>Research Review #6</a:t>
            </a:r>
          </a:p>
        </p:txBody>
      </p:sp>
      <p:sp>
        <p:nvSpPr>
          <p:cNvPr id="56322" name="Content Placeholder 2"/>
          <p:cNvSpPr>
            <a:spLocks noGrp="1"/>
          </p:cNvSpPr>
          <p:nvPr>
            <p:ph idx="1"/>
          </p:nvPr>
        </p:nvSpPr>
        <p:spPr/>
        <p:txBody>
          <a:bodyPr/>
          <a:lstStyle/>
          <a:p>
            <a:pPr>
              <a:buFont typeface="Wingdings 2" pitchFamily="18" charset="2"/>
              <a:buNone/>
            </a:pPr>
            <a:r>
              <a:rPr lang="en-US" smtClean="0"/>
              <a:t>Research Findings</a:t>
            </a:r>
          </a:p>
          <a:p>
            <a:r>
              <a:rPr lang="en-US" smtClean="0"/>
              <a:t>100 % of participants stated that experiencing Watson's actual caring occasion caused them to continue treatment and adopt health-seeking behaviors. </a:t>
            </a:r>
          </a:p>
          <a:p>
            <a:r>
              <a:rPr lang="en-US" smtClean="0"/>
              <a:t>findings support the expense of appropriate clinician time for holistic healing in the transpersonal caring relationship</a:t>
            </a:r>
          </a:p>
          <a:p>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algn="ctr"/>
            <a:r>
              <a:rPr lang="en-US" smtClean="0"/>
              <a:t>Research Review #6</a:t>
            </a:r>
          </a:p>
        </p:txBody>
      </p:sp>
      <p:sp>
        <p:nvSpPr>
          <p:cNvPr id="57346" name="Content Placeholder 2"/>
          <p:cNvSpPr>
            <a:spLocks noGrp="1"/>
          </p:cNvSpPr>
          <p:nvPr>
            <p:ph idx="1"/>
          </p:nvPr>
        </p:nvSpPr>
        <p:spPr/>
        <p:txBody>
          <a:bodyPr/>
          <a:lstStyle/>
          <a:p>
            <a:pPr>
              <a:buFont typeface="Wingdings 2" pitchFamily="18" charset="2"/>
              <a:buNone/>
            </a:pPr>
            <a:r>
              <a:rPr lang="en-US" smtClean="0"/>
              <a:t>Reflection</a:t>
            </a:r>
          </a:p>
          <a:p>
            <a:r>
              <a:rPr lang="en-US" smtClean="0"/>
              <a:t>Watson's holistic approach and caring model proves that as nurses, we can impact the patient's outcome and teach healthier lifestyles. By using the ACO, all of the patient's experienced a change and sought out healthy behaviors.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gn="ctr"/>
            <a:r>
              <a:rPr lang="en-US" smtClean="0"/>
              <a:t>Research Review #6</a:t>
            </a:r>
          </a:p>
        </p:txBody>
      </p:sp>
      <p:sp>
        <p:nvSpPr>
          <p:cNvPr id="58370" name="Content Placeholder 2"/>
          <p:cNvSpPr>
            <a:spLocks noGrp="1"/>
          </p:cNvSpPr>
          <p:nvPr>
            <p:ph idx="1"/>
          </p:nvPr>
        </p:nvSpPr>
        <p:spPr/>
        <p:txBody>
          <a:bodyPr/>
          <a:lstStyle/>
          <a:p>
            <a:pPr>
              <a:buFont typeface="Wingdings 2" pitchFamily="18" charset="2"/>
              <a:buNone/>
            </a:pPr>
            <a:r>
              <a:rPr lang="en-US" smtClean="0"/>
              <a:t>Reference</a:t>
            </a:r>
          </a:p>
          <a:p>
            <a:pPr>
              <a:buFont typeface="Wingdings 2" pitchFamily="18" charset="2"/>
              <a:buNone/>
            </a:pPr>
            <a:r>
              <a:rPr lang="en-US" smtClean="0"/>
              <a:t>Mullaney, JA. (2000). The lived experience of using Watson's actual caring occasion to treat depressed women. </a:t>
            </a:r>
            <a:r>
              <a:rPr lang="en-US" i="1" smtClean="0"/>
              <a:t>Journal of Holistic Nursing</a:t>
            </a:r>
            <a:r>
              <a:rPr lang="en-US" smtClean="0"/>
              <a:t>, 2000 Jun;18(2):129-42.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Jean Watson’s Theory of Caring </a:t>
            </a:r>
            <a:endParaRPr lang="en-US" dirty="0"/>
          </a:p>
        </p:txBody>
      </p:sp>
      <p:sp>
        <p:nvSpPr>
          <p:cNvPr id="59394" name="Content Placeholder 2"/>
          <p:cNvSpPr>
            <a:spLocks noGrp="1"/>
          </p:cNvSpPr>
          <p:nvPr>
            <p:ph idx="1"/>
          </p:nvPr>
        </p:nvSpPr>
        <p:spPr/>
        <p:txBody>
          <a:bodyPr/>
          <a:lstStyle/>
          <a:p>
            <a:pPr marL="0" indent="0">
              <a:buFont typeface="Wingdings 2" pitchFamily="18" charset="2"/>
              <a:buNone/>
            </a:pPr>
            <a:r>
              <a:rPr lang="en-US" smtClean="0"/>
              <a:t>Overall impressions</a:t>
            </a:r>
          </a:p>
          <a:p>
            <a:pPr marL="0" indent="0"/>
            <a:r>
              <a:rPr lang="en-US" smtClean="0"/>
              <a:t>Jean Watson’s Theory of Caring touches many facets of nursing practice and has shown to be beneficial in improving patient quality of care and outcomes.</a:t>
            </a:r>
          </a:p>
          <a:p>
            <a:pPr marL="0" indent="0"/>
            <a:r>
              <a:rPr lang="en-US" smtClean="0"/>
              <a:t>The affects of the nurse taking on the role of healer are not limited to the patient, but also can profoundly change the nurse.</a:t>
            </a:r>
          </a:p>
          <a:p>
            <a:pPr marL="0" indent="0" algn="ctr">
              <a:buFont typeface="Wingdings 2" pitchFamily="18" charset="2"/>
              <a:buNone/>
            </a:pPr>
            <a:r>
              <a:rPr lang="en-US" sz="6000" smtClean="0">
                <a:latin typeface="Amienne"/>
              </a:rPr>
              <a:t>The End</a:t>
            </a:r>
          </a:p>
          <a:p>
            <a:pPr marL="0" indent="0"/>
            <a:endParaRPr lang="en-US" smtClean="0"/>
          </a:p>
          <a:p>
            <a:pPr marL="0" indent="0"/>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a:r>
              <a:rPr lang="en-US" smtClean="0"/>
              <a:t>Research Studies Selected</a:t>
            </a:r>
          </a:p>
        </p:txBody>
      </p:sp>
      <p:sp>
        <p:nvSpPr>
          <p:cNvPr id="17410" name="Content Placeholder 2"/>
          <p:cNvSpPr>
            <a:spLocks noGrp="1"/>
          </p:cNvSpPr>
          <p:nvPr>
            <p:ph idx="1"/>
          </p:nvPr>
        </p:nvSpPr>
        <p:spPr/>
        <p:txBody>
          <a:bodyPr/>
          <a:lstStyle/>
          <a:p>
            <a:r>
              <a:rPr lang="en-US" smtClean="0"/>
              <a:t>Creating a Profile of a Nurse Effective in Caring.  </a:t>
            </a:r>
            <a:r>
              <a:rPr lang="en-US" i="1" smtClean="0"/>
              <a:t>Reviewed by Tammy Garcia</a:t>
            </a:r>
          </a:p>
          <a:p>
            <a:r>
              <a:rPr lang="en-US" smtClean="0"/>
              <a:t>Taking the eagle's view: using Watson's Conceptual Model to investigate the extraordinary and transformative experiences of nurse healers.  </a:t>
            </a:r>
            <a:r>
              <a:rPr lang="en-US" i="1" smtClean="0"/>
              <a:t>Reviewed by Jennifer Edgell</a:t>
            </a:r>
          </a:p>
          <a:p>
            <a:r>
              <a:rPr lang="en-US" smtClean="0"/>
              <a:t>The lived experience of using Watson's actual caring occasion to treat depressed women.  </a:t>
            </a:r>
            <a:r>
              <a:rPr lang="en-US" i="1" smtClean="0"/>
              <a:t>Reviewed by Jody Montgomery</a:t>
            </a:r>
          </a:p>
          <a:p>
            <a:endParaRPr lang="en-US" i="1" smtClean="0"/>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a:r>
              <a:rPr lang="en-US" smtClean="0"/>
              <a:t>Research Review #1</a:t>
            </a:r>
          </a:p>
        </p:txBody>
      </p:sp>
      <p:sp>
        <p:nvSpPr>
          <p:cNvPr id="18434" name="Content Placeholder 2"/>
          <p:cNvSpPr>
            <a:spLocks noGrp="1"/>
          </p:cNvSpPr>
          <p:nvPr>
            <p:ph idx="1"/>
          </p:nvPr>
        </p:nvSpPr>
        <p:spPr/>
        <p:txBody>
          <a:bodyPr/>
          <a:lstStyle/>
          <a:p>
            <a:r>
              <a:rPr lang="en-US" smtClean="0"/>
              <a:t>This journal encompassed Watson’s theory by providing alternatives to the normal medical treatment generally seen in practice. </a:t>
            </a:r>
          </a:p>
          <a:p>
            <a:r>
              <a:rPr lang="en-US" smtClean="0"/>
              <a:t>Each alternative was based on the healing processes of mind, body and soul. </a:t>
            </a:r>
          </a:p>
          <a:p>
            <a:r>
              <a:rPr lang="en-US" smtClean="0"/>
              <a:t>The article stepped out of the journal “medical” treatment and discussed the power of healing relationships and caring in general. </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a:r>
              <a:rPr lang="en-US" smtClean="0"/>
              <a:t>Research Review #1</a:t>
            </a:r>
          </a:p>
        </p:txBody>
      </p:sp>
      <p:sp>
        <p:nvSpPr>
          <p:cNvPr id="19458" name="Content Placeholder 2"/>
          <p:cNvSpPr>
            <a:spLocks noGrp="1"/>
          </p:cNvSpPr>
          <p:nvPr>
            <p:ph idx="1"/>
          </p:nvPr>
        </p:nvSpPr>
        <p:spPr/>
        <p:txBody>
          <a:bodyPr/>
          <a:lstStyle/>
          <a:p>
            <a:r>
              <a:rPr lang="en-US" smtClean="0"/>
              <a:t>The article stated that alternative treatments and healing practices when paired with basic treatment plans can be proven to be as successful and in some cases more successful than the average treatment alone. </a:t>
            </a:r>
          </a:p>
          <a:p>
            <a:r>
              <a:rPr lang="en-US" smtClean="0"/>
              <a:t>Some of the alternative treatments and healing practices discussed that seem to be beneficial were: massage, music, healing touch, prayer, spiritual healing, and effective listening.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a:r>
              <a:rPr lang="en-US" smtClean="0"/>
              <a:t>Research Review #1</a:t>
            </a:r>
          </a:p>
        </p:txBody>
      </p:sp>
      <p:sp>
        <p:nvSpPr>
          <p:cNvPr id="20482" name="Content Placeholder 2"/>
          <p:cNvSpPr>
            <a:spLocks noGrp="1"/>
          </p:cNvSpPr>
          <p:nvPr>
            <p:ph idx="1"/>
          </p:nvPr>
        </p:nvSpPr>
        <p:spPr/>
        <p:txBody>
          <a:bodyPr/>
          <a:lstStyle/>
          <a:p>
            <a:r>
              <a:rPr lang="en-US" smtClean="0"/>
              <a:t>The article touched base not only on the benefits to the patients but also the benefits to the nurse-patient relationship. </a:t>
            </a:r>
          </a:p>
          <a:p>
            <a:r>
              <a:rPr lang="en-US" smtClean="0"/>
              <a:t>The reasoning behind this study was to determine if patients’ healing, benefited from alternative forms of therapies and what the attitudes of nursing students and faculty was towards the therapies. </a:t>
            </a:r>
          </a:p>
          <a:p>
            <a:r>
              <a:rPr lang="en-US" smtClean="0"/>
              <a:t>The study was held at a university-based nursing program. </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lgn="ctr"/>
            <a:r>
              <a:rPr lang="en-US" smtClean="0"/>
              <a:t>Research Review #1</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There were definitely some limitations with this study. Evidence in general was lacking. </a:t>
            </a:r>
          </a:p>
          <a:p>
            <a:pPr marL="274320" indent="-274320" fontAlgn="auto">
              <a:spcAft>
                <a:spcPts val="0"/>
              </a:spcAft>
              <a:buClr>
                <a:schemeClr val="accent3"/>
              </a:buClr>
              <a:buFont typeface="Wingdings 2"/>
              <a:buChar char=""/>
              <a:defRPr/>
            </a:pPr>
            <a:r>
              <a:rPr lang="en-US" dirty="0" smtClean="0"/>
              <a:t>Most of the information if not all was based on personal experience from the nurse. </a:t>
            </a:r>
          </a:p>
          <a:p>
            <a:pPr marL="274320" indent="-274320" fontAlgn="auto">
              <a:spcAft>
                <a:spcPts val="0"/>
              </a:spcAft>
              <a:buClr>
                <a:schemeClr val="accent3"/>
              </a:buClr>
              <a:buFont typeface="Wingdings 2"/>
              <a:buChar char=""/>
              <a:defRPr/>
            </a:pPr>
            <a:r>
              <a:rPr lang="en-US" dirty="0" smtClean="0"/>
              <a:t>No patient opinions of studies were obtained or conducted. </a:t>
            </a:r>
          </a:p>
          <a:p>
            <a:pPr marL="274320" indent="-274320" fontAlgn="auto">
              <a:spcAft>
                <a:spcPts val="0"/>
              </a:spcAft>
              <a:buClr>
                <a:schemeClr val="accent3"/>
              </a:buClr>
              <a:buFont typeface="Wingdings 2"/>
              <a:buChar char=""/>
              <a:defRPr/>
            </a:pPr>
            <a:r>
              <a:rPr lang="en-US" dirty="0" smtClean="0"/>
              <a:t>Also those who participated were with students with little floor experience or faculty members with lack of floor experience. </a:t>
            </a:r>
          </a:p>
          <a:p>
            <a:pPr marL="274320" indent="-274320" fontAlgn="auto">
              <a:spcAft>
                <a:spcPts val="0"/>
              </a:spcAft>
              <a:buClr>
                <a:schemeClr val="accent3"/>
              </a:buClr>
              <a:buFont typeface="Wingdings 2"/>
              <a:buChar char=""/>
              <a:defRPr/>
            </a:pPr>
            <a:r>
              <a:rPr lang="en-US" dirty="0" smtClean="0"/>
              <a:t>Only 134 individuals participated all of who were a part of the same university and curriculum.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Flow</Template>
  <TotalTime>255</TotalTime>
  <Words>2718</Words>
  <Application>Microsoft Office PowerPoint</Application>
  <PresentationFormat>On-screen Show (4:3)</PresentationFormat>
  <Paragraphs>234</Paragraphs>
  <Slides>46</Slides>
  <Notes>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46</vt:i4>
      </vt:variant>
    </vt:vector>
  </HeadingPairs>
  <TitlesOfParts>
    <vt:vector size="54" baseType="lpstr">
      <vt:lpstr>Arial</vt:lpstr>
      <vt:lpstr>Wingdings 2</vt:lpstr>
      <vt:lpstr>Calibri</vt:lpstr>
      <vt:lpstr>Amienne</vt:lpstr>
      <vt:lpstr>Flow</vt:lpstr>
      <vt:lpstr>Flow</vt:lpstr>
      <vt:lpstr>Flow</vt:lpstr>
      <vt:lpstr>Flow</vt:lpstr>
      <vt:lpstr>Slide 1</vt:lpstr>
      <vt:lpstr>Nursing Model</vt:lpstr>
      <vt:lpstr>Rationale</vt:lpstr>
      <vt:lpstr>Research Studies Selected</vt:lpstr>
      <vt:lpstr>Research Studies Selected</vt:lpstr>
      <vt:lpstr>Research Review #1</vt:lpstr>
      <vt:lpstr>Research Review #1</vt:lpstr>
      <vt:lpstr>Research Review #1</vt:lpstr>
      <vt:lpstr>Research Review #1</vt:lpstr>
      <vt:lpstr>Research Review #1</vt:lpstr>
      <vt:lpstr>Research Review #1</vt:lpstr>
      <vt:lpstr>Research Review #2</vt:lpstr>
      <vt:lpstr>Research Review #2</vt:lpstr>
      <vt:lpstr>Research Review #2</vt:lpstr>
      <vt:lpstr>Research Review #2</vt:lpstr>
      <vt:lpstr>Research Review #2</vt:lpstr>
      <vt:lpstr>Research Review #2</vt:lpstr>
      <vt:lpstr>Research Review #3</vt:lpstr>
      <vt:lpstr>Research Review #3</vt:lpstr>
      <vt:lpstr>Research Review #3</vt:lpstr>
      <vt:lpstr>Research Review #3</vt:lpstr>
      <vt:lpstr>Research Review #3</vt:lpstr>
      <vt:lpstr>Research Review #3</vt:lpstr>
      <vt:lpstr>Research Review #3</vt:lpstr>
      <vt:lpstr>Research Review #4</vt:lpstr>
      <vt:lpstr>Research Review #4</vt:lpstr>
      <vt:lpstr>Research Review #4</vt:lpstr>
      <vt:lpstr>Research Review #4</vt:lpstr>
      <vt:lpstr>Research Review #4</vt:lpstr>
      <vt:lpstr>Research Review #4</vt:lpstr>
      <vt:lpstr>Research Review #5</vt:lpstr>
      <vt:lpstr>Research Review #5</vt:lpstr>
      <vt:lpstr>Research Review #5</vt:lpstr>
      <vt:lpstr>Research Review #5</vt:lpstr>
      <vt:lpstr>Research Review #5</vt:lpstr>
      <vt:lpstr>Research Review #5</vt:lpstr>
      <vt:lpstr>Research Review #5</vt:lpstr>
      <vt:lpstr>Research Review #5</vt:lpstr>
      <vt:lpstr>Research Review #5</vt:lpstr>
      <vt:lpstr>Research Review #6</vt:lpstr>
      <vt:lpstr>Research Review #6</vt:lpstr>
      <vt:lpstr>Research Review #6</vt:lpstr>
      <vt:lpstr>Research Review #6</vt:lpstr>
      <vt:lpstr>Research Review #6</vt:lpstr>
      <vt:lpstr>Research Review #6</vt:lpstr>
      <vt:lpstr>Jean Watson’s Theory of Caring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 Jean Watson’s  Theory of Caring</dc:title>
  <dc:creator>Jennifer Edgell</dc:creator>
  <cp:lastModifiedBy>Tammy Garcia</cp:lastModifiedBy>
  <cp:revision>24</cp:revision>
  <dcterms:created xsi:type="dcterms:W3CDTF">2010-11-02T16:36:45Z</dcterms:created>
  <dcterms:modified xsi:type="dcterms:W3CDTF">2012-10-19T21:13:25Z</dcterms:modified>
</cp:coreProperties>
</file>